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12"/>
  </p:notesMasterIdLst>
  <p:handoutMasterIdLst>
    <p:handoutMasterId r:id="rId13"/>
  </p:handoutMasterIdLst>
  <p:sldIdLst>
    <p:sldId id="273" r:id="rId5"/>
    <p:sldId id="285" r:id="rId6"/>
    <p:sldId id="282" r:id="rId7"/>
    <p:sldId id="278" r:id="rId8"/>
    <p:sldId id="283" r:id="rId9"/>
    <p:sldId id="287" r:id="rId10"/>
    <p:sldId id="281" r:id="rId11"/>
  </p:sldIdLst>
  <p:sldSz cx="12192000" cy="6858000"/>
  <p:notesSz cx="6858000" cy="9144000"/>
  <p:embeddedFontLst>
    <p:embeddedFont>
      <p:font typeface="Montserrat" panose="00000500000000000000" pitchFamily="2" charset="0"/>
      <p:regular r:id="rId14"/>
      <p:bold r:id="rId15"/>
      <p:italic r:id="rId16"/>
      <p:boldItalic r:id="rId17"/>
    </p:embeddedFont>
    <p:embeddedFont>
      <p:font typeface="Montserrat Light" panose="00000400000000000000" pitchFamily="2" charset="0"/>
      <p:regular r:id="rId18"/>
      <p:italic r:id="rId19"/>
    </p:embeddedFont>
    <p:embeddedFont>
      <p:font typeface="Montserrat Medium" panose="00000600000000000000" pitchFamily="2" charset="0"/>
      <p:regular r:id="rId20"/>
      <p:italic r:id="rId21"/>
    </p:embeddedFont>
    <p:embeddedFont>
      <p:font typeface="Montserrat SemiBold" panose="00000700000000000000" pitchFamily="2"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8594"/>
    <a:srgbClr val="000000"/>
    <a:srgbClr val="4F6228"/>
    <a:srgbClr val="C3D69B"/>
    <a:srgbClr val="B3D2E9"/>
    <a:srgbClr val="008DC7"/>
    <a:srgbClr val="22BAB3"/>
    <a:srgbClr val="A7BACB"/>
    <a:srgbClr val="778591"/>
    <a:srgbClr val="B1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25" autoAdjust="0"/>
    <p:restoredTop sz="96327"/>
  </p:normalViewPr>
  <p:slideViewPr>
    <p:cSldViewPr snapToGrid="0" snapToObjects="1">
      <p:cViewPr varScale="1">
        <p:scale>
          <a:sx n="156" d="100"/>
          <a:sy n="156" d="100"/>
        </p:scale>
        <p:origin x="164" y="1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8" d="100"/>
          <a:sy n="98" d="100"/>
        </p:scale>
        <p:origin x="494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44BE8-E69E-734C-9CFF-049BB7751FC9}" type="datetimeFigureOut">
              <a:rPr lang="en-US" smtClean="0">
                <a:latin typeface="Montserrat" pitchFamily="2" charset="77"/>
              </a:rPr>
              <a:t>10/10/2023</a:t>
            </a:fld>
            <a:endParaRPr lang="en-US" dirty="0">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2F5A7-E952-4B44-9D13-5AA530C639B7}" type="slidenum">
              <a:rPr lang="en-US" smtClean="0">
                <a:latin typeface="Montserrat" pitchFamily="2" charset="77"/>
              </a:rPr>
              <a:t>‹#›</a:t>
            </a:fld>
            <a:endParaRPr lang="en-US" dirty="0">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r>
              <a:rPr lang="en-US" dirty="0"/>
              <a:t>Presentation Title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37966512-5CFF-724D-93AD-60A9C1F8AFC7}" type="datetimeFigureOut">
              <a:rPr lang="en-US" smtClean="0"/>
              <a:pPr/>
              <a:t>10/10/2023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4FC19CE8-D78C-D24E-A54D-967966A9563F}" type="slidenum">
              <a:rPr lang="en-US" smtClean="0"/>
              <a:pPr/>
              <a:t>‹#›</a:t>
            </a:fld>
            <a:endParaRPr lang="en-US" dirty="0"/>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a:t>
            </a:fld>
            <a:endParaRPr lang="en-US" dirty="0"/>
          </a:p>
        </p:txBody>
      </p:sp>
    </p:spTree>
    <p:extLst>
      <p:ext uri="{BB962C8B-B14F-4D97-AF65-F5344CB8AC3E}">
        <p14:creationId xmlns:p14="http://schemas.microsoft.com/office/powerpoint/2010/main" val="41061003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26859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53612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2538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274540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365760" lvl="1" indent="-182880"/>
            <a:endParaRPr lang="en-US" sz="12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39317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93623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6140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188209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dirty="0">
                <a:solidFill>
                  <a:schemeClr val="tx2"/>
                </a:solidFill>
                <a:effectLst/>
                <a:latin typeface="+mn-lt"/>
                <a:ea typeface="Calibri" panose="020F0502020204030204" pitchFamily="34" charset="0"/>
                <a:cs typeface="Calibri" panose="020F0502020204030204" pitchFamily="34" charset="0"/>
              </a:rPr>
            </a:br>
            <a:r>
              <a:rPr lang="en-US" sz="28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70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4462389"/>
            <a:ext cx="3169751" cy="554880"/>
          </a:xfrm>
        </p:spPr>
        <p:txBody>
          <a:bodyPr>
            <a:noAutofit/>
          </a:bodyPr>
          <a:lstStyle>
            <a:lvl1pPr marL="0" indent="0">
              <a:buFont typeface="Arial" panose="020B0604020202020204" pitchFamily="34" charset="0"/>
              <a:buNone/>
              <a:defRPr sz="1800" b="1" i="0">
                <a:solidFill>
                  <a:schemeClr val="bg1"/>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50286" y="4964311"/>
            <a:ext cx="1285920"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090075"/>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4491594"/>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5530686"/>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076011"/>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5522099"/>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447286"/>
            <a:ext cx="1285920"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013471"/>
            <a:ext cx="2095931" cy="358560"/>
          </a:xfrm>
          <a:prstGeom prst="rect">
            <a:avLst/>
          </a:prstGeom>
          <a:noFill/>
        </p:spPr>
        <p:txBody>
          <a:bodyPr wrap="square" rtlCol="0">
            <a:spAutoFit/>
          </a:bodyPr>
          <a:lstStyle/>
          <a:p>
            <a:pPr>
              <a:lnSpc>
                <a:spcPct val="150000"/>
              </a:lnSpc>
            </a:pPr>
            <a:r>
              <a:rPr lang="en-US" sz="13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39" y="5435051"/>
            <a:ext cx="2095931" cy="358560"/>
          </a:xfrm>
          <a:prstGeom prst="rect">
            <a:avLst/>
          </a:prstGeom>
          <a:noFill/>
        </p:spPr>
        <p:txBody>
          <a:bodyPr wrap="square" rtlCol="0">
            <a:spAutoFit/>
          </a:bodyPr>
          <a:lstStyle/>
          <a:p>
            <a:pPr>
              <a:lnSpc>
                <a:spcPct val="150000"/>
              </a:lnSpc>
            </a:pPr>
            <a:r>
              <a:rPr lang="en-US" sz="1300" b="0" i="0" dirty="0" err="1">
                <a:solidFill>
                  <a:schemeClr val="bg1"/>
                </a:solidFill>
                <a:latin typeface="Montserrat Light" pitchFamily="2" charset="77"/>
              </a:rPr>
              <a:t>ncdotcom</a:t>
            </a:r>
            <a:endParaRPr lang="en-US" sz="1300" b="0" i="0" dirty="0">
              <a:solidFill>
                <a:schemeClr val="bg1"/>
              </a:solidFill>
              <a:latin typeface="Montserrat Light" pitchFamily="2" charset="77"/>
            </a:endParaRPr>
          </a:p>
        </p:txBody>
      </p:sp>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pic>
        <p:nvPicPr>
          <p:cNvPr id="29" name="Picture 28">
            <a:extLst>
              <a:ext uri="{FF2B5EF4-FFF2-40B4-BE49-F238E27FC236}">
                <a16:creationId xmlns:a16="http://schemas.microsoft.com/office/drawing/2014/main" id="{27EF236B-140B-1B29-58B2-8D0537193027}"/>
              </a:ext>
            </a:extLst>
          </p:cNvPr>
          <p:cNvPicPr>
            <a:picLocks noChangeAspect="1"/>
          </p:cNvPicPr>
          <p:nvPr userDrawn="1"/>
        </p:nvPicPr>
        <p:blipFill>
          <a:blip r:embed="rId8"/>
          <a:stretch>
            <a:fillRect/>
          </a:stretch>
        </p:blipFill>
        <p:spPr>
          <a:xfrm>
            <a:off x="4024293" y="5427173"/>
            <a:ext cx="371032" cy="371032"/>
          </a:xfrm>
          <a:prstGeom prst="rect">
            <a:avLst/>
          </a:prstGeom>
        </p:spPr>
      </p:pic>
      <p:sp>
        <p:nvSpPr>
          <p:cNvPr id="30" name="TextBox 29">
            <a:extLst>
              <a:ext uri="{FF2B5EF4-FFF2-40B4-BE49-F238E27FC236}">
                <a16:creationId xmlns:a16="http://schemas.microsoft.com/office/drawing/2014/main" id="{D5222D86-E4FE-EEE4-2A59-8F4622B61CF5}"/>
              </a:ext>
            </a:extLst>
          </p:cNvPr>
          <p:cNvSpPr txBox="1"/>
          <p:nvPr userDrawn="1"/>
        </p:nvSpPr>
        <p:spPr>
          <a:xfrm>
            <a:off x="4345687" y="5424380"/>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1" name="TextBox 30">
            <a:extLst>
              <a:ext uri="{FF2B5EF4-FFF2-40B4-BE49-F238E27FC236}">
                <a16:creationId xmlns:a16="http://schemas.microsoft.com/office/drawing/2014/main" id="{E47DAF0D-906E-2DDA-92A9-6FBC4DBBD814}"/>
              </a:ext>
            </a:extLst>
          </p:cNvPr>
          <p:cNvSpPr txBox="1"/>
          <p:nvPr userDrawn="1"/>
        </p:nvSpPr>
        <p:spPr>
          <a:xfrm>
            <a:off x="4345686" y="4983853"/>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32" name="Picture 31">
            <a:extLst>
              <a:ext uri="{FF2B5EF4-FFF2-40B4-BE49-F238E27FC236}">
                <a16:creationId xmlns:a16="http://schemas.microsoft.com/office/drawing/2014/main" id="{466DD490-2713-E904-ADFE-332BC610D904}"/>
              </a:ext>
            </a:extLst>
          </p:cNvPr>
          <p:cNvPicPr>
            <a:picLocks noChangeAspect="1"/>
          </p:cNvPicPr>
          <p:nvPr userDrawn="1"/>
        </p:nvPicPr>
        <p:blipFill>
          <a:blip r:embed="rId9"/>
          <a:stretch>
            <a:fillRect/>
          </a:stretch>
        </p:blipFill>
        <p:spPr>
          <a:xfrm>
            <a:off x="3955682" y="4963572"/>
            <a:ext cx="460808" cy="460808"/>
          </a:xfrm>
          <a:prstGeom prst="rect">
            <a:avLst/>
          </a:prstGeom>
        </p:spPr>
      </p:pic>
    </p:spTree>
    <p:extLst>
      <p:ext uri="{BB962C8B-B14F-4D97-AF65-F5344CB8AC3E}">
        <p14:creationId xmlns:p14="http://schemas.microsoft.com/office/powerpoint/2010/main" val="41945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3" name="Text Placeholder 4">
            <a:extLst>
              <a:ext uri="{FF2B5EF4-FFF2-40B4-BE49-F238E27FC236}">
                <a16:creationId xmlns:a16="http://schemas.microsoft.com/office/drawing/2014/main" id="{D40490E3-9ACA-A37E-B32C-788800F3A69D}"/>
              </a:ext>
            </a:extLst>
          </p:cNvPr>
          <p:cNvSpPr>
            <a:spLocks noGrp="1"/>
          </p:cNvSpPr>
          <p:nvPr>
            <p:ph type="body" sz="quarter" idx="13" hasCustomPrompt="1"/>
          </p:nvPr>
        </p:nvSpPr>
        <p:spPr>
          <a:xfrm>
            <a:off x="965881" y="5036372"/>
            <a:ext cx="3169751" cy="554880"/>
          </a:xfrm>
        </p:spPr>
        <p:txBody>
          <a:bodyPr>
            <a:noAutofit/>
          </a:bodyPr>
          <a:lstStyle>
            <a:lvl1pPr marL="0" indent="0">
              <a:buFont typeface="Arial" panose="020B0604020202020204" pitchFamily="34" charset="0"/>
              <a:buNone/>
              <a:defRPr sz="1800" b="1" i="0">
                <a:solidFill>
                  <a:schemeClr val="bg1"/>
                </a:solidFill>
                <a:latin typeface="Montserrat" panose="00000800000000000000" pitchFamily="2" charset="0"/>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err="1"/>
              <a:t>ncdot.gov</a:t>
            </a:r>
            <a:endParaRPr lang="en-US" dirty="0"/>
          </a:p>
        </p:txBody>
      </p:sp>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18630"/>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4545" y="5664058"/>
            <a:ext cx="260587"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5"/>
          <a:stretch>
            <a:fillRect/>
          </a:stretch>
        </p:blipFill>
        <p:spPr>
          <a:xfrm>
            <a:off x="2368025" y="610466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6"/>
          <a:stretch>
            <a:fillRect/>
          </a:stretch>
        </p:blipFill>
        <p:spPr>
          <a:xfrm>
            <a:off x="2368025" y="5649994"/>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7"/>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5991773"/>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576501"/>
            <a:ext cx="2095931"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6011958"/>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3" name="Picture 2">
            <a:extLst>
              <a:ext uri="{FF2B5EF4-FFF2-40B4-BE49-F238E27FC236}">
                <a16:creationId xmlns:a16="http://schemas.microsoft.com/office/drawing/2014/main" id="{20467C53-0D23-9C00-187D-A26510F32FE3}"/>
              </a:ext>
            </a:extLst>
          </p:cNvPr>
          <p:cNvPicPr>
            <a:picLocks noChangeAspect="1"/>
          </p:cNvPicPr>
          <p:nvPr userDrawn="1"/>
        </p:nvPicPr>
        <p:blipFill>
          <a:blip r:embed="rId8"/>
          <a:stretch>
            <a:fillRect/>
          </a:stretch>
        </p:blipFill>
        <p:spPr>
          <a:xfrm>
            <a:off x="4024293" y="6015566"/>
            <a:ext cx="371032" cy="371032"/>
          </a:xfrm>
          <a:prstGeom prst="rect">
            <a:avLst/>
          </a:prstGeom>
        </p:spPr>
      </p:pic>
      <p:sp>
        <p:nvSpPr>
          <p:cNvPr id="32" name="TextBox 31">
            <a:extLst>
              <a:ext uri="{FF2B5EF4-FFF2-40B4-BE49-F238E27FC236}">
                <a16:creationId xmlns:a16="http://schemas.microsoft.com/office/drawing/2014/main" id="{B98985FE-EC86-5787-4A29-7104985EABF0}"/>
              </a:ext>
            </a:extLst>
          </p:cNvPr>
          <p:cNvSpPr txBox="1"/>
          <p:nvPr userDrawn="1"/>
        </p:nvSpPr>
        <p:spPr>
          <a:xfrm>
            <a:off x="4329785" y="6012773"/>
            <a:ext cx="1557650"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ncdot_comm</a:t>
            </a:r>
            <a:endParaRPr lang="en-US" sz="1400" b="0" i="0" dirty="0">
              <a:solidFill>
                <a:schemeClr val="bg1"/>
              </a:solidFill>
              <a:latin typeface="Montserrat Ligh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Tree>
    <p:extLst>
      <p:ext uri="{BB962C8B-B14F-4D97-AF65-F5344CB8AC3E}">
        <p14:creationId xmlns:p14="http://schemas.microsoft.com/office/powerpoint/2010/main" val="5947805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dirty="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70768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7220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0034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26034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689" r:id="rId22"/>
    <p:sldLayoutId id="2147483687" r:id="rId23"/>
    <p:sldLayoutId id="2147483702" r:id="rId24"/>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9" Type="http://schemas.openxmlformats.org/officeDocument/2006/relationships/image" Target="../media/image68.png"/><Relationship Id="rId21" Type="http://schemas.openxmlformats.org/officeDocument/2006/relationships/image" Target="../media/image50.png"/><Relationship Id="rId34" Type="http://schemas.openxmlformats.org/officeDocument/2006/relationships/image" Target="../media/image63.svg"/><Relationship Id="rId42" Type="http://schemas.openxmlformats.org/officeDocument/2006/relationships/image" Target="../media/image71.svg"/><Relationship Id="rId47" Type="http://schemas.openxmlformats.org/officeDocument/2006/relationships/image" Target="../media/image76.png"/><Relationship Id="rId50" Type="http://schemas.openxmlformats.org/officeDocument/2006/relationships/image" Target="../media/image79.svg"/><Relationship Id="rId55" Type="http://schemas.openxmlformats.org/officeDocument/2006/relationships/image" Target="../media/image84.png"/><Relationship Id="rId63" Type="http://schemas.openxmlformats.org/officeDocument/2006/relationships/image" Target="../media/image92.png"/><Relationship Id="rId68" Type="http://schemas.openxmlformats.org/officeDocument/2006/relationships/image" Target="../media/image97.svg"/><Relationship Id="rId76" Type="http://schemas.openxmlformats.org/officeDocument/2006/relationships/image" Target="../media/image105.svg"/><Relationship Id="rId7" Type="http://schemas.openxmlformats.org/officeDocument/2006/relationships/image" Target="../media/image36.png"/><Relationship Id="rId71" Type="http://schemas.openxmlformats.org/officeDocument/2006/relationships/image" Target="../media/image100.png"/><Relationship Id="rId2" Type="http://schemas.openxmlformats.org/officeDocument/2006/relationships/notesSlide" Target="../notesSlides/notesSlide1.xml"/><Relationship Id="rId16" Type="http://schemas.openxmlformats.org/officeDocument/2006/relationships/image" Target="../media/image45.svg"/><Relationship Id="rId29" Type="http://schemas.openxmlformats.org/officeDocument/2006/relationships/image" Target="../media/image58.png"/><Relationship Id="rId11" Type="http://schemas.openxmlformats.org/officeDocument/2006/relationships/image" Target="../media/image40.png"/><Relationship Id="rId24" Type="http://schemas.openxmlformats.org/officeDocument/2006/relationships/image" Target="../media/image53.svg"/><Relationship Id="rId32" Type="http://schemas.openxmlformats.org/officeDocument/2006/relationships/image" Target="../media/image61.svg"/><Relationship Id="rId37" Type="http://schemas.openxmlformats.org/officeDocument/2006/relationships/image" Target="../media/image66.png"/><Relationship Id="rId40" Type="http://schemas.openxmlformats.org/officeDocument/2006/relationships/image" Target="../media/image69.svg"/><Relationship Id="rId45" Type="http://schemas.openxmlformats.org/officeDocument/2006/relationships/image" Target="../media/image74.png"/><Relationship Id="rId53" Type="http://schemas.openxmlformats.org/officeDocument/2006/relationships/image" Target="../media/image82.png"/><Relationship Id="rId58" Type="http://schemas.openxmlformats.org/officeDocument/2006/relationships/image" Target="../media/image87.svg"/><Relationship Id="rId66" Type="http://schemas.openxmlformats.org/officeDocument/2006/relationships/image" Target="../media/image95.svg"/><Relationship Id="rId74" Type="http://schemas.openxmlformats.org/officeDocument/2006/relationships/image" Target="../media/image103.svg"/><Relationship Id="rId79" Type="http://schemas.openxmlformats.org/officeDocument/2006/relationships/image" Target="../media/image108.png"/><Relationship Id="rId5" Type="http://schemas.openxmlformats.org/officeDocument/2006/relationships/image" Target="../media/image34.png"/><Relationship Id="rId61" Type="http://schemas.openxmlformats.org/officeDocument/2006/relationships/image" Target="../media/image90.png"/><Relationship Id="rId10" Type="http://schemas.openxmlformats.org/officeDocument/2006/relationships/image" Target="../media/image39.svg"/><Relationship Id="rId19" Type="http://schemas.openxmlformats.org/officeDocument/2006/relationships/image" Target="../media/image48.png"/><Relationship Id="rId31" Type="http://schemas.openxmlformats.org/officeDocument/2006/relationships/image" Target="../media/image60.png"/><Relationship Id="rId44" Type="http://schemas.openxmlformats.org/officeDocument/2006/relationships/image" Target="../media/image73.svg"/><Relationship Id="rId52" Type="http://schemas.openxmlformats.org/officeDocument/2006/relationships/image" Target="../media/image81.svg"/><Relationship Id="rId60" Type="http://schemas.openxmlformats.org/officeDocument/2006/relationships/image" Target="../media/image89.svg"/><Relationship Id="rId65" Type="http://schemas.openxmlformats.org/officeDocument/2006/relationships/image" Target="../media/image94.png"/><Relationship Id="rId73" Type="http://schemas.openxmlformats.org/officeDocument/2006/relationships/image" Target="../media/image102.png"/><Relationship Id="rId78" Type="http://schemas.openxmlformats.org/officeDocument/2006/relationships/image" Target="../media/image107.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svg"/><Relationship Id="rId56" Type="http://schemas.openxmlformats.org/officeDocument/2006/relationships/image" Target="../media/image85.svg"/><Relationship Id="rId64" Type="http://schemas.openxmlformats.org/officeDocument/2006/relationships/image" Target="../media/image93.svg"/><Relationship Id="rId69" Type="http://schemas.openxmlformats.org/officeDocument/2006/relationships/image" Target="../media/image98.png"/><Relationship Id="rId77" Type="http://schemas.openxmlformats.org/officeDocument/2006/relationships/image" Target="../media/image106.png"/><Relationship Id="rId8" Type="http://schemas.openxmlformats.org/officeDocument/2006/relationships/image" Target="../media/image37.svg"/><Relationship Id="rId51" Type="http://schemas.openxmlformats.org/officeDocument/2006/relationships/image" Target="../media/image80.png"/><Relationship Id="rId72" Type="http://schemas.openxmlformats.org/officeDocument/2006/relationships/image" Target="../media/image101.svg"/><Relationship Id="rId80" Type="http://schemas.openxmlformats.org/officeDocument/2006/relationships/image" Target="../media/image109.svg"/><Relationship Id="rId3" Type="http://schemas.openxmlformats.org/officeDocument/2006/relationships/image" Target="../media/image32.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svg"/><Relationship Id="rId46" Type="http://schemas.openxmlformats.org/officeDocument/2006/relationships/image" Target="../media/image75.svg"/><Relationship Id="rId59" Type="http://schemas.openxmlformats.org/officeDocument/2006/relationships/image" Target="../media/image88.png"/><Relationship Id="rId67" Type="http://schemas.openxmlformats.org/officeDocument/2006/relationships/image" Target="../media/image96.png"/><Relationship Id="rId20" Type="http://schemas.openxmlformats.org/officeDocument/2006/relationships/image" Target="../media/image49.svg"/><Relationship Id="rId41" Type="http://schemas.openxmlformats.org/officeDocument/2006/relationships/image" Target="../media/image70.png"/><Relationship Id="rId54" Type="http://schemas.openxmlformats.org/officeDocument/2006/relationships/image" Target="../media/image83.svg"/><Relationship Id="rId62" Type="http://schemas.openxmlformats.org/officeDocument/2006/relationships/image" Target="../media/image91.svg"/><Relationship Id="rId70" Type="http://schemas.openxmlformats.org/officeDocument/2006/relationships/image" Target="../media/image99.svg"/><Relationship Id="rId75"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35.sv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36" Type="http://schemas.openxmlformats.org/officeDocument/2006/relationships/image" Target="../media/image65.svg"/><Relationship Id="rId49" Type="http://schemas.openxmlformats.org/officeDocument/2006/relationships/image" Target="../media/image78.png"/><Relationship Id="rId57"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hyperlink" Target="https://www.fhwa.dot.gov/environment/air_quality/cmaq/toolkit/"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p:txBody>
          <a:bodyPr/>
          <a:lstStyle/>
          <a:p>
            <a:r>
              <a:rPr lang="en-US" dirty="0"/>
              <a:t>CMAQ/CRP Overview for DCHC MPO</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p:txBody>
          <a:bodyPr/>
          <a:lstStyle/>
          <a:p>
            <a:r>
              <a:rPr lang="en-US" dirty="0"/>
              <a:t>Mark Eatman, PE</a:t>
            </a:r>
          </a:p>
        </p:txBody>
      </p:sp>
      <p:sp>
        <p:nvSpPr>
          <p:cNvPr id="4" name="Text Placeholder 3">
            <a:extLst>
              <a:ext uri="{FF2B5EF4-FFF2-40B4-BE49-F238E27FC236}">
                <a16:creationId xmlns:a16="http://schemas.microsoft.com/office/drawing/2014/main" id="{6AD7ADF5-62F5-2E4F-0AD8-7C588146AD26}"/>
              </a:ext>
            </a:extLst>
          </p:cNvPr>
          <p:cNvSpPr>
            <a:spLocks noGrp="1"/>
          </p:cNvSpPr>
          <p:nvPr>
            <p:ph type="body" sz="quarter" idx="10"/>
          </p:nvPr>
        </p:nvSpPr>
        <p:spPr/>
        <p:txBody>
          <a:bodyPr/>
          <a:lstStyle/>
          <a:p>
            <a:r>
              <a:rPr lang="en-US" dirty="0"/>
              <a:t>10/10/2023</a:t>
            </a:r>
          </a:p>
        </p:txBody>
      </p:sp>
      <p:pic>
        <p:nvPicPr>
          <p:cNvPr id="8" name="Graphic 7">
            <a:extLst>
              <a:ext uri="{FF2B5EF4-FFF2-40B4-BE49-F238E27FC236}">
                <a16:creationId xmlns:a16="http://schemas.microsoft.com/office/drawing/2014/main" id="{FB860605-B64B-A22D-CCC0-8210D3CECA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1298" y="532628"/>
            <a:ext cx="324504" cy="463577"/>
          </a:xfrm>
          <a:prstGeom prst="rect">
            <a:avLst/>
          </a:prstGeom>
        </p:spPr>
      </p:pic>
      <p:pic>
        <p:nvPicPr>
          <p:cNvPr id="10" name="Graphic 9">
            <a:extLst>
              <a:ext uri="{FF2B5EF4-FFF2-40B4-BE49-F238E27FC236}">
                <a16:creationId xmlns:a16="http://schemas.microsoft.com/office/drawing/2014/main" id="{B562050F-BE15-AD93-4048-588B23C403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9725" y="7235485"/>
            <a:ext cx="463578" cy="463577"/>
          </a:xfrm>
          <a:prstGeom prst="rect">
            <a:avLst/>
          </a:prstGeom>
        </p:spPr>
      </p:pic>
      <p:pic>
        <p:nvPicPr>
          <p:cNvPr id="12" name="Graphic 11">
            <a:extLst>
              <a:ext uri="{FF2B5EF4-FFF2-40B4-BE49-F238E27FC236}">
                <a16:creationId xmlns:a16="http://schemas.microsoft.com/office/drawing/2014/main" id="{9970DA97-A7CF-ADCA-6B5B-054CB47DC2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64156" y="521039"/>
            <a:ext cx="440399" cy="486756"/>
          </a:xfrm>
          <a:prstGeom prst="rect">
            <a:avLst/>
          </a:prstGeom>
        </p:spPr>
      </p:pic>
      <p:pic>
        <p:nvPicPr>
          <p:cNvPr id="14" name="Graphic 13">
            <a:extLst>
              <a:ext uri="{FF2B5EF4-FFF2-40B4-BE49-F238E27FC236}">
                <a16:creationId xmlns:a16="http://schemas.microsoft.com/office/drawing/2014/main" id="{7C67E17E-8764-098E-C6DF-BE59E90E1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5918" y="544218"/>
            <a:ext cx="463578" cy="440399"/>
          </a:xfrm>
          <a:prstGeom prst="rect">
            <a:avLst/>
          </a:prstGeom>
        </p:spPr>
      </p:pic>
      <p:pic>
        <p:nvPicPr>
          <p:cNvPr id="16" name="Graphic 15">
            <a:extLst>
              <a:ext uri="{FF2B5EF4-FFF2-40B4-BE49-F238E27FC236}">
                <a16:creationId xmlns:a16="http://schemas.microsoft.com/office/drawing/2014/main" id="{7C141CE1-3584-4FE5-B834-54649C188C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4424" y="555807"/>
            <a:ext cx="417220" cy="417220"/>
          </a:xfrm>
          <a:prstGeom prst="rect">
            <a:avLst/>
          </a:prstGeom>
        </p:spPr>
      </p:pic>
      <p:pic>
        <p:nvPicPr>
          <p:cNvPr id="18" name="Graphic 17">
            <a:extLst>
              <a:ext uri="{FF2B5EF4-FFF2-40B4-BE49-F238E27FC236}">
                <a16:creationId xmlns:a16="http://schemas.microsoft.com/office/drawing/2014/main" id="{0B3E1620-CFC6-1B81-A559-57DBC6B356E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487656" y="1345512"/>
            <a:ext cx="417220" cy="417220"/>
          </a:xfrm>
          <a:prstGeom prst="rect">
            <a:avLst/>
          </a:prstGeom>
        </p:spPr>
      </p:pic>
      <p:pic>
        <p:nvPicPr>
          <p:cNvPr id="20" name="Graphic 19">
            <a:extLst>
              <a:ext uri="{FF2B5EF4-FFF2-40B4-BE49-F238E27FC236}">
                <a16:creationId xmlns:a16="http://schemas.microsoft.com/office/drawing/2014/main" id="{83A4EB71-E6C9-70FF-C84B-C5754EDF09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622724" y="7254190"/>
            <a:ext cx="370862" cy="455851"/>
          </a:xfrm>
          <a:prstGeom prst="rect">
            <a:avLst/>
          </a:prstGeom>
        </p:spPr>
      </p:pic>
      <p:pic>
        <p:nvPicPr>
          <p:cNvPr id="22" name="Graphic 21">
            <a:extLst>
              <a:ext uri="{FF2B5EF4-FFF2-40B4-BE49-F238E27FC236}">
                <a16:creationId xmlns:a16="http://schemas.microsoft.com/office/drawing/2014/main" id="{C75C61E3-2490-533F-C835-A968993C8C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698925" y="1391869"/>
            <a:ext cx="509936" cy="324504"/>
          </a:xfrm>
          <a:prstGeom prst="rect">
            <a:avLst/>
          </a:prstGeom>
        </p:spPr>
      </p:pic>
      <p:pic>
        <p:nvPicPr>
          <p:cNvPr id="24" name="Graphic 23">
            <a:extLst>
              <a:ext uri="{FF2B5EF4-FFF2-40B4-BE49-F238E27FC236}">
                <a16:creationId xmlns:a16="http://schemas.microsoft.com/office/drawing/2014/main" id="{B08B61D1-D54A-80EC-F41D-97B3161E7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79097" y="1372554"/>
            <a:ext cx="509936" cy="363136"/>
          </a:xfrm>
          <a:prstGeom prst="rect">
            <a:avLst/>
          </a:prstGeom>
        </p:spPr>
      </p:pic>
      <p:pic>
        <p:nvPicPr>
          <p:cNvPr id="26" name="Graphic 25">
            <a:extLst>
              <a:ext uri="{FF2B5EF4-FFF2-40B4-BE49-F238E27FC236}">
                <a16:creationId xmlns:a16="http://schemas.microsoft.com/office/drawing/2014/main" id="{C0208A74-2ACB-5361-C97C-96BEC1FE239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2834" y="1322333"/>
            <a:ext cx="394041" cy="463577"/>
          </a:xfrm>
          <a:prstGeom prst="rect">
            <a:avLst/>
          </a:prstGeom>
        </p:spPr>
      </p:pic>
      <p:pic>
        <p:nvPicPr>
          <p:cNvPr id="28" name="Graphic 27">
            <a:extLst>
              <a:ext uri="{FF2B5EF4-FFF2-40B4-BE49-F238E27FC236}">
                <a16:creationId xmlns:a16="http://schemas.microsoft.com/office/drawing/2014/main" id="{1F94C1AD-5F83-CCF5-AE52-1527329215D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534014" y="2212479"/>
            <a:ext cx="509936" cy="363136"/>
          </a:xfrm>
          <a:prstGeom prst="rect">
            <a:avLst/>
          </a:prstGeom>
        </p:spPr>
      </p:pic>
      <p:pic>
        <p:nvPicPr>
          <p:cNvPr id="30" name="Graphic 29">
            <a:extLst>
              <a:ext uri="{FF2B5EF4-FFF2-40B4-BE49-F238E27FC236}">
                <a16:creationId xmlns:a16="http://schemas.microsoft.com/office/drawing/2014/main" id="{6D0DF359-898F-08AB-D2BC-7F6420C0AF4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804776" y="7292821"/>
            <a:ext cx="509936" cy="417220"/>
          </a:xfrm>
          <a:prstGeom prst="rect">
            <a:avLst/>
          </a:prstGeom>
        </p:spPr>
      </p:pic>
      <p:pic>
        <p:nvPicPr>
          <p:cNvPr id="32" name="Graphic 31">
            <a:extLst>
              <a:ext uri="{FF2B5EF4-FFF2-40B4-BE49-F238E27FC236}">
                <a16:creationId xmlns:a16="http://schemas.microsoft.com/office/drawing/2014/main" id="{F56CED76-99D7-C255-8CDC-974CC58033F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52567" y="2162258"/>
            <a:ext cx="417220" cy="463577"/>
          </a:xfrm>
          <a:prstGeom prst="rect">
            <a:avLst/>
          </a:prstGeom>
        </p:spPr>
      </p:pic>
      <p:pic>
        <p:nvPicPr>
          <p:cNvPr id="34" name="Graphic 33">
            <a:extLst>
              <a:ext uri="{FF2B5EF4-FFF2-40B4-BE49-F238E27FC236}">
                <a16:creationId xmlns:a16="http://schemas.microsoft.com/office/drawing/2014/main" id="{385213EC-65E8-ACCE-C166-0C012E12109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809560" y="2185437"/>
            <a:ext cx="370862" cy="417220"/>
          </a:xfrm>
          <a:prstGeom prst="rect">
            <a:avLst/>
          </a:prstGeom>
        </p:spPr>
      </p:pic>
      <p:pic>
        <p:nvPicPr>
          <p:cNvPr id="36" name="Graphic 35">
            <a:extLst>
              <a:ext uri="{FF2B5EF4-FFF2-40B4-BE49-F238E27FC236}">
                <a16:creationId xmlns:a16="http://schemas.microsoft.com/office/drawing/2014/main" id="{79DA56B5-AFB7-964D-C608-1AE0F3654AC2}"/>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8066" y="2162258"/>
            <a:ext cx="324504" cy="463577"/>
          </a:xfrm>
          <a:prstGeom prst="rect">
            <a:avLst/>
          </a:prstGeom>
        </p:spPr>
      </p:pic>
      <p:pic>
        <p:nvPicPr>
          <p:cNvPr id="38" name="Graphic 37">
            <a:extLst>
              <a:ext uri="{FF2B5EF4-FFF2-40B4-BE49-F238E27FC236}">
                <a16:creationId xmlns:a16="http://schemas.microsoft.com/office/drawing/2014/main" id="{0294756E-4E2D-0766-5D08-1F6ED903F037}"/>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3441298" y="2896411"/>
            <a:ext cx="324504" cy="463577"/>
          </a:xfrm>
          <a:prstGeom prst="rect">
            <a:avLst/>
          </a:prstGeom>
        </p:spPr>
      </p:pic>
      <p:pic>
        <p:nvPicPr>
          <p:cNvPr id="40" name="Graphic 39">
            <a:extLst>
              <a:ext uri="{FF2B5EF4-FFF2-40B4-BE49-F238E27FC236}">
                <a16:creationId xmlns:a16="http://schemas.microsoft.com/office/drawing/2014/main" id="{2E1DB328-AD60-009F-49DC-746DD840F9B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92398" y="6458187"/>
            <a:ext cx="509936" cy="509935"/>
          </a:xfrm>
          <a:prstGeom prst="rect">
            <a:avLst/>
          </a:prstGeom>
        </p:spPr>
      </p:pic>
      <p:pic>
        <p:nvPicPr>
          <p:cNvPr id="42" name="Graphic 41">
            <a:extLst>
              <a:ext uri="{FF2B5EF4-FFF2-40B4-BE49-F238E27FC236}">
                <a16:creationId xmlns:a16="http://schemas.microsoft.com/office/drawing/2014/main" id="{B38E0C94-5BB4-2939-3BC0-863B991C8BE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637114" y="2919590"/>
            <a:ext cx="386315" cy="417220"/>
          </a:xfrm>
          <a:prstGeom prst="rect">
            <a:avLst/>
          </a:prstGeom>
        </p:spPr>
      </p:pic>
      <p:pic>
        <p:nvPicPr>
          <p:cNvPr id="44" name="Graphic 43">
            <a:extLst>
              <a:ext uri="{FF2B5EF4-FFF2-40B4-BE49-F238E27FC236}">
                <a16:creationId xmlns:a16="http://schemas.microsoft.com/office/drawing/2014/main" id="{FF3DFEE3-3AB2-B9D0-243B-485D61B996C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817286" y="2919590"/>
            <a:ext cx="386315" cy="417220"/>
          </a:xfrm>
          <a:prstGeom prst="rect">
            <a:avLst/>
          </a:prstGeom>
        </p:spPr>
      </p:pic>
      <p:pic>
        <p:nvPicPr>
          <p:cNvPr id="46" name="Graphic 45">
            <a:extLst>
              <a:ext uri="{FF2B5EF4-FFF2-40B4-BE49-F238E27FC236}">
                <a16:creationId xmlns:a16="http://schemas.microsoft.com/office/drawing/2014/main" id="{52259F28-84CC-10E4-29DC-1ADD5B9AFF5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54424" y="2919590"/>
            <a:ext cx="417220" cy="417220"/>
          </a:xfrm>
          <a:prstGeom prst="rect">
            <a:avLst/>
          </a:prstGeom>
        </p:spPr>
      </p:pic>
      <p:pic>
        <p:nvPicPr>
          <p:cNvPr id="48" name="Graphic 47">
            <a:extLst>
              <a:ext uri="{FF2B5EF4-FFF2-40B4-BE49-F238E27FC236}">
                <a16:creationId xmlns:a16="http://schemas.microsoft.com/office/drawing/2014/main" id="{A302F5EE-436C-F14A-E5D7-EB3674C45930}"/>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539615" y="3571688"/>
            <a:ext cx="509936" cy="370862"/>
          </a:xfrm>
          <a:prstGeom prst="rect">
            <a:avLst/>
          </a:prstGeom>
        </p:spPr>
      </p:pic>
      <p:pic>
        <p:nvPicPr>
          <p:cNvPr id="50" name="Graphic 49">
            <a:extLst>
              <a:ext uri="{FF2B5EF4-FFF2-40B4-BE49-F238E27FC236}">
                <a16:creationId xmlns:a16="http://schemas.microsoft.com/office/drawing/2014/main" id="{C0BF9131-6E7B-7F04-413D-F2B18371D262}"/>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2664156" y="3525330"/>
            <a:ext cx="440399" cy="463577"/>
          </a:xfrm>
          <a:prstGeom prst="rect">
            <a:avLst/>
          </a:prstGeom>
        </p:spPr>
      </p:pic>
      <p:pic>
        <p:nvPicPr>
          <p:cNvPr id="52" name="Graphic 51">
            <a:extLst>
              <a:ext uri="{FF2B5EF4-FFF2-40B4-BE49-F238E27FC236}">
                <a16:creationId xmlns:a16="http://schemas.microsoft.com/office/drawing/2014/main" id="{2481EF79-C445-4F52-D3D9-A387F14A6EA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855918" y="3502151"/>
            <a:ext cx="463578" cy="509935"/>
          </a:xfrm>
          <a:prstGeom prst="rect">
            <a:avLst/>
          </a:prstGeom>
        </p:spPr>
      </p:pic>
      <p:pic>
        <p:nvPicPr>
          <p:cNvPr id="54" name="Graphic 53">
            <a:extLst>
              <a:ext uri="{FF2B5EF4-FFF2-40B4-BE49-F238E27FC236}">
                <a16:creationId xmlns:a16="http://schemas.microsoft.com/office/drawing/2014/main" id="{CC55E7B2-146B-4B92-FCCD-7F336DE6F10A}"/>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1054424" y="3571688"/>
            <a:ext cx="417220" cy="370862"/>
          </a:xfrm>
          <a:prstGeom prst="rect">
            <a:avLst/>
          </a:prstGeom>
        </p:spPr>
      </p:pic>
      <p:pic>
        <p:nvPicPr>
          <p:cNvPr id="56" name="Graphic 55">
            <a:extLst>
              <a:ext uri="{FF2B5EF4-FFF2-40B4-BE49-F238E27FC236}">
                <a16:creationId xmlns:a16="http://schemas.microsoft.com/office/drawing/2014/main" id="{F09323FF-8534-B9EA-906C-9247BBBAF069}"/>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3464477" y="4284130"/>
            <a:ext cx="370862" cy="440399"/>
          </a:xfrm>
          <a:prstGeom prst="rect">
            <a:avLst/>
          </a:prstGeom>
        </p:spPr>
      </p:pic>
      <p:pic>
        <p:nvPicPr>
          <p:cNvPr id="58" name="Graphic 57">
            <a:extLst>
              <a:ext uri="{FF2B5EF4-FFF2-40B4-BE49-F238E27FC236}">
                <a16:creationId xmlns:a16="http://schemas.microsoft.com/office/drawing/2014/main" id="{073C62C2-6425-06FA-CD65-9B7989967098}"/>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94620" y="4253224"/>
            <a:ext cx="301326" cy="502209"/>
          </a:xfrm>
          <a:prstGeom prst="rect">
            <a:avLst/>
          </a:prstGeom>
        </p:spPr>
      </p:pic>
      <p:pic>
        <p:nvPicPr>
          <p:cNvPr id="60" name="Graphic 59">
            <a:extLst>
              <a:ext uri="{FF2B5EF4-FFF2-40B4-BE49-F238E27FC236}">
                <a16:creationId xmlns:a16="http://schemas.microsoft.com/office/drawing/2014/main" id="{CF91E3F9-8B17-CE6B-E444-D1DA9F30A1D2}"/>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902275" y="4268677"/>
            <a:ext cx="556293" cy="471304"/>
          </a:xfrm>
          <a:prstGeom prst="rect">
            <a:avLst/>
          </a:prstGeom>
        </p:spPr>
      </p:pic>
      <p:pic>
        <p:nvPicPr>
          <p:cNvPr id="62" name="Graphic 61">
            <a:extLst>
              <a:ext uri="{FF2B5EF4-FFF2-40B4-BE49-F238E27FC236}">
                <a16:creationId xmlns:a16="http://schemas.microsoft.com/office/drawing/2014/main" id="{BB9F2FFB-3178-A7A5-04B1-54396FE223CE}"/>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67808" y="4278422"/>
            <a:ext cx="463578" cy="417220"/>
          </a:xfrm>
          <a:prstGeom prst="rect">
            <a:avLst/>
          </a:prstGeom>
        </p:spPr>
      </p:pic>
      <p:pic>
        <p:nvPicPr>
          <p:cNvPr id="64" name="Graphic 63">
            <a:extLst>
              <a:ext uri="{FF2B5EF4-FFF2-40B4-BE49-F238E27FC236}">
                <a16:creationId xmlns:a16="http://schemas.microsoft.com/office/drawing/2014/main" id="{E7A2338D-D05D-1A83-6FA5-37FC0C4CC261}"/>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464477" y="4957941"/>
            <a:ext cx="370862" cy="556293"/>
          </a:xfrm>
          <a:prstGeom prst="rect">
            <a:avLst/>
          </a:prstGeom>
        </p:spPr>
      </p:pic>
      <p:pic>
        <p:nvPicPr>
          <p:cNvPr id="66" name="Graphic 65">
            <a:extLst>
              <a:ext uri="{FF2B5EF4-FFF2-40B4-BE49-F238E27FC236}">
                <a16:creationId xmlns:a16="http://schemas.microsoft.com/office/drawing/2014/main" id="{107306E2-D599-A088-55A6-0CED3F6D99F0}"/>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2594620" y="4981120"/>
            <a:ext cx="301326" cy="509935"/>
          </a:xfrm>
          <a:prstGeom prst="rect">
            <a:avLst/>
          </a:prstGeom>
        </p:spPr>
      </p:pic>
      <p:pic>
        <p:nvPicPr>
          <p:cNvPr id="68" name="Graphic 67">
            <a:extLst>
              <a:ext uri="{FF2B5EF4-FFF2-40B4-BE49-F238E27FC236}">
                <a16:creationId xmlns:a16="http://schemas.microsoft.com/office/drawing/2014/main" id="{24406CBC-AFAE-3A2E-924D-6E3F13DB9128}"/>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902275" y="5050657"/>
            <a:ext cx="556293" cy="370862"/>
          </a:xfrm>
          <a:prstGeom prst="rect">
            <a:avLst/>
          </a:prstGeom>
        </p:spPr>
      </p:pic>
      <p:pic>
        <p:nvPicPr>
          <p:cNvPr id="70" name="Graphic 69">
            <a:extLst>
              <a:ext uri="{FF2B5EF4-FFF2-40B4-BE49-F238E27FC236}">
                <a16:creationId xmlns:a16="http://schemas.microsoft.com/office/drawing/2014/main" id="{5A2486BD-6EE2-6E91-849A-77D2B4702CA5}"/>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1067808" y="4987002"/>
            <a:ext cx="463578" cy="463577"/>
          </a:xfrm>
          <a:prstGeom prst="rect">
            <a:avLst/>
          </a:prstGeom>
        </p:spPr>
      </p:pic>
      <p:pic>
        <p:nvPicPr>
          <p:cNvPr id="72" name="Graphic 71">
            <a:extLst>
              <a:ext uri="{FF2B5EF4-FFF2-40B4-BE49-F238E27FC236}">
                <a16:creationId xmlns:a16="http://schemas.microsoft.com/office/drawing/2014/main" id="{0B2BF4F8-A9C7-A36D-933D-347E8ED116A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510835" y="5792073"/>
            <a:ext cx="463578" cy="463577"/>
          </a:xfrm>
          <a:prstGeom prst="rect">
            <a:avLst/>
          </a:prstGeom>
        </p:spPr>
      </p:pic>
      <p:pic>
        <p:nvPicPr>
          <p:cNvPr id="74" name="Graphic 73">
            <a:extLst>
              <a:ext uri="{FF2B5EF4-FFF2-40B4-BE49-F238E27FC236}">
                <a16:creationId xmlns:a16="http://schemas.microsoft.com/office/drawing/2014/main" id="{2CC23BB8-E9EE-EC7F-14F2-0173622FD090}"/>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2675746" y="5792073"/>
            <a:ext cx="463578" cy="463577"/>
          </a:xfrm>
          <a:prstGeom prst="rect">
            <a:avLst/>
          </a:prstGeom>
        </p:spPr>
      </p:pic>
      <p:pic>
        <p:nvPicPr>
          <p:cNvPr id="76" name="Graphic 75">
            <a:extLst>
              <a:ext uri="{FF2B5EF4-FFF2-40B4-BE49-F238E27FC236}">
                <a16:creationId xmlns:a16="http://schemas.microsoft.com/office/drawing/2014/main" id="{88C4838C-5EF1-B98A-93F8-B6C926E5950C}"/>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855918" y="5838431"/>
            <a:ext cx="463578" cy="370862"/>
          </a:xfrm>
          <a:prstGeom prst="rect">
            <a:avLst/>
          </a:prstGeom>
        </p:spPr>
      </p:pic>
      <p:pic>
        <p:nvPicPr>
          <p:cNvPr id="78" name="Graphic 77">
            <a:extLst>
              <a:ext uri="{FF2B5EF4-FFF2-40B4-BE49-F238E27FC236}">
                <a16:creationId xmlns:a16="http://schemas.microsoft.com/office/drawing/2014/main" id="{108C0EDF-6573-19E5-85BF-B70194584FB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054424" y="5815252"/>
            <a:ext cx="417220" cy="417220"/>
          </a:xfrm>
          <a:prstGeom prst="rect">
            <a:avLst/>
          </a:prstGeom>
        </p:spPr>
      </p:pic>
      <p:pic>
        <p:nvPicPr>
          <p:cNvPr id="93" name="Graphic 92">
            <a:extLst>
              <a:ext uri="{FF2B5EF4-FFF2-40B4-BE49-F238E27FC236}">
                <a16:creationId xmlns:a16="http://schemas.microsoft.com/office/drawing/2014/main" id="{09456C6C-6B4F-96F7-AE5E-0F0EC9DCF8D9}"/>
              </a:ext>
            </a:extLst>
          </p:cNvPr>
          <p:cNvPicPr>
            <a:picLocks noChangeAspect="1"/>
          </p:cNvPicPr>
          <p:nvPr userDrawn="1"/>
        </p:nvPicPr>
        <p:blipFill>
          <a:blip r:embed="rId75">
            <a:extLst>
              <a:ext uri="{96DAC541-7B7A-43D3-8B79-37D633B846F1}">
                <asvg:svgBlip xmlns:asvg="http://schemas.microsoft.com/office/drawing/2016/SVG/main" r:embed="rId76"/>
              </a:ext>
            </a:extLst>
          </a:blip>
          <a:stretch>
            <a:fillRect/>
          </a:stretch>
        </p:blipFill>
        <p:spPr>
          <a:xfrm>
            <a:off x="-3609017" y="6462242"/>
            <a:ext cx="659942" cy="659942"/>
          </a:xfrm>
          <a:prstGeom prst="rect">
            <a:avLst/>
          </a:prstGeom>
        </p:spPr>
      </p:pic>
      <p:pic>
        <p:nvPicPr>
          <p:cNvPr id="95" name="Graphic 94">
            <a:extLst>
              <a:ext uri="{FF2B5EF4-FFF2-40B4-BE49-F238E27FC236}">
                <a16:creationId xmlns:a16="http://schemas.microsoft.com/office/drawing/2014/main" id="{F166F759-2453-B757-BFC4-E906922E876B}"/>
              </a:ext>
            </a:extLst>
          </p:cNvPr>
          <p:cNvPicPr>
            <a:picLocks noChangeAspect="1"/>
          </p:cNvPicPr>
          <p:nvPr userDrawn="1"/>
        </p:nvPicPr>
        <p:blipFill>
          <a:blip r:embed="rId77">
            <a:extLst>
              <a:ext uri="{96DAC541-7B7A-43D3-8B79-37D633B846F1}">
                <asvg:svgBlip xmlns:asvg="http://schemas.microsoft.com/office/drawing/2016/SVG/main" r:embed="rId78"/>
              </a:ext>
            </a:extLst>
          </a:blip>
          <a:stretch>
            <a:fillRect/>
          </a:stretch>
        </p:blipFill>
        <p:spPr>
          <a:xfrm>
            <a:off x="-1999821" y="6338721"/>
            <a:ext cx="783463" cy="783463"/>
          </a:xfrm>
          <a:prstGeom prst="rect">
            <a:avLst/>
          </a:prstGeom>
        </p:spPr>
      </p:pic>
      <p:pic>
        <p:nvPicPr>
          <p:cNvPr id="97" name="Graphic 96">
            <a:extLst>
              <a:ext uri="{FF2B5EF4-FFF2-40B4-BE49-F238E27FC236}">
                <a16:creationId xmlns:a16="http://schemas.microsoft.com/office/drawing/2014/main" id="{B750B40C-2C54-818D-8E49-0215CAE06945}"/>
              </a:ext>
            </a:extLst>
          </p:cNvPr>
          <p:cNvPicPr>
            <a:picLocks noChangeAspect="1"/>
          </p:cNvPicPr>
          <p:nvPr userDrawn="1"/>
        </p:nvPicPr>
        <p:blipFill>
          <a:blip r:embed="rId79">
            <a:extLst>
              <a:ext uri="{96DAC541-7B7A-43D3-8B79-37D633B846F1}">
                <asvg:svgBlip xmlns:asvg="http://schemas.microsoft.com/office/drawing/2016/SVG/main" r:embed="rId80"/>
              </a:ext>
            </a:extLst>
          </a:blip>
          <a:stretch>
            <a:fillRect/>
          </a:stretch>
        </p:blipFill>
        <p:spPr>
          <a:xfrm>
            <a:off x="-2773928" y="6462242"/>
            <a:ext cx="659942" cy="659942"/>
          </a:xfrm>
          <a:prstGeom prst="rect">
            <a:avLst/>
          </a:prstGeom>
        </p:spPr>
      </p:pic>
      <p:sp>
        <p:nvSpPr>
          <p:cNvPr id="98" name="TextBox 97">
            <a:extLst>
              <a:ext uri="{FF2B5EF4-FFF2-40B4-BE49-F238E27FC236}">
                <a16:creationId xmlns:a16="http://schemas.microsoft.com/office/drawing/2014/main" id="{42E929C8-1776-39F4-F0B9-6E536D9CA9E3}"/>
              </a:ext>
            </a:extLst>
          </p:cNvPr>
          <p:cNvSpPr txBox="1"/>
          <p:nvPr/>
        </p:nvSpPr>
        <p:spPr>
          <a:xfrm>
            <a:off x="-3447145" y="-518201"/>
            <a:ext cx="3001696" cy="921278"/>
          </a:xfrm>
          <a:prstGeom prst="rect">
            <a:avLst/>
          </a:prstGeom>
          <a:noFill/>
        </p:spPr>
        <p:txBody>
          <a:bodyPr wrap="square" rtlCol="0">
            <a:spAutoFit/>
          </a:bodyPr>
          <a:lstStyle/>
          <a:p>
            <a:pPr>
              <a:lnSpc>
                <a:spcPct val="105000"/>
              </a:lnSpc>
            </a:pPr>
            <a:r>
              <a:rPr lang="en-US" sz="1300" dirty="0"/>
              <a:t>Copy/paste any of the icons below into your presentation. Please change color to white if using them on a dark background.</a:t>
            </a:r>
          </a:p>
        </p:txBody>
      </p:sp>
    </p:spTree>
    <p:extLst>
      <p:ext uri="{BB962C8B-B14F-4D97-AF65-F5344CB8AC3E}">
        <p14:creationId xmlns:p14="http://schemas.microsoft.com/office/powerpoint/2010/main" val="2987952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7037D-7F4D-EF9D-CB4D-D88426BBD39F}"/>
              </a:ext>
            </a:extLst>
          </p:cNvPr>
          <p:cNvSpPr>
            <a:spLocks noGrp="1"/>
          </p:cNvSpPr>
          <p:nvPr>
            <p:ph idx="1"/>
          </p:nvPr>
        </p:nvSpPr>
        <p:spPr>
          <a:xfrm>
            <a:off x="434566" y="1715272"/>
            <a:ext cx="11351033" cy="4610228"/>
          </a:xfrm>
        </p:spPr>
        <p:txBody>
          <a:bodyPr/>
          <a:lstStyle/>
          <a:p>
            <a:pPr marL="285750" indent="-285750">
              <a:buFont typeface="Arial" panose="020B0604020202020204" pitchFamily="34" charset="0"/>
              <a:buChar char="•"/>
            </a:pPr>
            <a:r>
              <a:rPr lang="en-US" dirty="0"/>
              <a:t>Federal grant programs to fund transportation projects that reduce harmful emissions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CMAQ </a:t>
            </a:r>
            <a:r>
              <a:rPr lang="en-US" dirty="0">
                <a:sym typeface="Wingdings" panose="05000000000000000000" pitchFamily="2" charset="2"/>
              </a:rPr>
              <a:t></a:t>
            </a:r>
            <a:r>
              <a:rPr lang="en-US" dirty="0"/>
              <a:t> </a:t>
            </a:r>
            <a:r>
              <a:rPr lang="en-US" b="1" dirty="0"/>
              <a:t>C</a:t>
            </a:r>
            <a:r>
              <a:rPr lang="en-US" dirty="0"/>
              <a:t>ongestion </a:t>
            </a:r>
            <a:r>
              <a:rPr lang="en-US" b="1" dirty="0"/>
              <a:t>M</a:t>
            </a:r>
            <a:r>
              <a:rPr lang="en-US" dirty="0"/>
              <a:t>itigation and </a:t>
            </a:r>
            <a:r>
              <a:rPr lang="en-US" b="1" dirty="0"/>
              <a:t>A</a:t>
            </a:r>
            <a:r>
              <a:rPr lang="en-US" dirty="0"/>
              <a:t>ir </a:t>
            </a:r>
            <a:r>
              <a:rPr lang="en-US" b="1" dirty="0"/>
              <a:t>Q</a:t>
            </a:r>
            <a:r>
              <a:rPr lang="en-US" dirty="0"/>
              <a:t>uality </a:t>
            </a:r>
          </a:p>
          <a:p>
            <a:pPr marL="800100" lvl="1" indent="-285750"/>
            <a:r>
              <a:rPr lang="en-US" dirty="0"/>
              <a:t>Began in 1992</a:t>
            </a:r>
          </a:p>
          <a:p>
            <a:pPr marL="1143000" lvl="2" indent="-285750"/>
            <a:r>
              <a:rPr lang="en-US" dirty="0"/>
              <a:t>Intermodal Surface Transportation Efficiency Act (ISTEA)</a:t>
            </a:r>
          </a:p>
          <a:p>
            <a:pPr marL="800100" lvl="1" indent="-285750"/>
            <a:r>
              <a:rPr lang="en-US" dirty="0"/>
              <a:t>GOAL = Reduce CO, PM</a:t>
            </a:r>
            <a:r>
              <a:rPr lang="en-US" baseline="-25000" dirty="0"/>
              <a:t>2.5</a:t>
            </a:r>
            <a:r>
              <a:rPr lang="en-US" dirty="0"/>
              <a:t>, PM</a:t>
            </a:r>
            <a:r>
              <a:rPr lang="en-US" baseline="-25000" dirty="0"/>
              <a:t>10</a:t>
            </a:r>
            <a:r>
              <a:rPr lang="en-US" dirty="0"/>
              <a:t>, VOC, NO</a:t>
            </a:r>
            <a:r>
              <a:rPr lang="en-US" baseline="-25000" dirty="0"/>
              <a:t>X</a:t>
            </a:r>
          </a:p>
          <a:p>
            <a:pPr marL="800100" lvl="1" indent="-285750"/>
            <a:r>
              <a:rPr lang="en-US" dirty="0"/>
              <a:t>~$50M/year</a:t>
            </a:r>
          </a:p>
          <a:p>
            <a:pPr marL="1143000" lvl="2" indent="-285750"/>
            <a:r>
              <a:rPr lang="en-US" baseline="-25000" dirty="0"/>
              <a:t>~$27M/year set aside for MPOs/RPOs</a:t>
            </a:r>
          </a:p>
          <a:p>
            <a:pPr marL="1143000" lvl="2" indent="-285750"/>
            <a:r>
              <a:rPr lang="en-US" baseline="-25000" dirty="0"/>
              <a:t>~$22M/year for statewide use</a:t>
            </a:r>
          </a:p>
          <a:p>
            <a:pPr marL="800100" lvl="1" indent="-285750"/>
            <a:endParaRPr lang="en-US" dirty="0"/>
          </a:p>
          <a:p>
            <a:pPr marL="285750" indent="-285750">
              <a:buFont typeface="Arial" panose="020B0604020202020204" pitchFamily="34" charset="0"/>
              <a:buChar char="•"/>
            </a:pPr>
            <a:r>
              <a:rPr lang="en-US" dirty="0"/>
              <a:t>CRP </a:t>
            </a:r>
            <a:r>
              <a:rPr lang="en-US" dirty="0">
                <a:sym typeface="Wingdings" panose="05000000000000000000" pitchFamily="2" charset="2"/>
              </a:rPr>
              <a:t></a:t>
            </a:r>
            <a:r>
              <a:rPr lang="en-US" dirty="0"/>
              <a:t> </a:t>
            </a:r>
            <a:r>
              <a:rPr lang="en-US" b="1" dirty="0"/>
              <a:t>C</a:t>
            </a:r>
            <a:r>
              <a:rPr lang="en-US" dirty="0"/>
              <a:t>arbon </a:t>
            </a:r>
            <a:r>
              <a:rPr lang="en-US" b="1" dirty="0"/>
              <a:t>R</a:t>
            </a:r>
            <a:r>
              <a:rPr lang="en-US" dirty="0"/>
              <a:t>eduction </a:t>
            </a:r>
            <a:r>
              <a:rPr lang="en-US" b="1" dirty="0"/>
              <a:t>P</a:t>
            </a:r>
            <a:r>
              <a:rPr lang="en-US" dirty="0"/>
              <a:t>rogram</a:t>
            </a:r>
          </a:p>
          <a:p>
            <a:pPr marL="800100" lvl="1" indent="-285750"/>
            <a:r>
              <a:rPr lang="en-US" dirty="0"/>
              <a:t>Began in 2022</a:t>
            </a:r>
          </a:p>
          <a:p>
            <a:pPr marL="1143000" lvl="2" indent="-285750"/>
            <a:r>
              <a:rPr lang="en-US" dirty="0"/>
              <a:t>Infrastructure Investment and Jobs Act (IIJA)</a:t>
            </a:r>
          </a:p>
          <a:p>
            <a:pPr marL="800100" lvl="1" indent="-285750"/>
            <a:r>
              <a:rPr lang="en-US" dirty="0"/>
              <a:t>GOAL = Reduce CO</a:t>
            </a:r>
            <a:r>
              <a:rPr lang="en-US" baseline="-25000" dirty="0"/>
              <a:t>2</a:t>
            </a:r>
          </a:p>
          <a:p>
            <a:pPr marL="800100" lvl="1" indent="-285750"/>
            <a:r>
              <a:rPr lang="en-US" dirty="0"/>
              <a:t>~$31M/year</a:t>
            </a:r>
          </a:p>
          <a:p>
            <a:pPr marL="1143000" lvl="2" indent="-285750"/>
            <a:r>
              <a:rPr lang="en-US" dirty="0"/>
              <a:t>~$12M/year set aside for MPOs</a:t>
            </a:r>
          </a:p>
          <a:p>
            <a:pPr marL="285750" indent="-285750"/>
            <a:endParaRPr lang="en-US" dirty="0"/>
          </a:p>
          <a:p>
            <a:endParaRPr lang="en-US" dirty="0"/>
          </a:p>
        </p:txBody>
      </p:sp>
      <p:sp>
        <p:nvSpPr>
          <p:cNvPr id="3" name="Title 2">
            <a:extLst>
              <a:ext uri="{FF2B5EF4-FFF2-40B4-BE49-F238E27FC236}">
                <a16:creationId xmlns:a16="http://schemas.microsoft.com/office/drawing/2014/main" id="{473C6455-6FF4-D094-A5D9-9D03621E7791}"/>
              </a:ext>
            </a:extLst>
          </p:cNvPr>
          <p:cNvSpPr>
            <a:spLocks noGrp="1"/>
          </p:cNvSpPr>
          <p:nvPr>
            <p:ph type="title"/>
          </p:nvPr>
        </p:nvSpPr>
        <p:spPr/>
        <p:txBody>
          <a:bodyPr/>
          <a:lstStyle/>
          <a:p>
            <a:r>
              <a:rPr lang="en-US" dirty="0"/>
              <a:t>What is CMAQ &amp; CRP?</a:t>
            </a:r>
          </a:p>
        </p:txBody>
      </p:sp>
      <p:sp>
        <p:nvSpPr>
          <p:cNvPr id="4" name="Text Placeholder 3">
            <a:extLst>
              <a:ext uri="{FF2B5EF4-FFF2-40B4-BE49-F238E27FC236}">
                <a16:creationId xmlns:a16="http://schemas.microsoft.com/office/drawing/2014/main" id="{767386B8-32F2-BAA1-F3D4-F29E3C70C640}"/>
              </a:ext>
            </a:extLst>
          </p:cNvPr>
          <p:cNvSpPr>
            <a:spLocks noGrp="1"/>
          </p:cNvSpPr>
          <p:nvPr>
            <p:ph type="body" sz="quarter" idx="10"/>
          </p:nvPr>
        </p:nvSpPr>
        <p:spPr/>
        <p:txBody>
          <a:bodyPr/>
          <a:lstStyle/>
          <a:p>
            <a:endParaRPr lang="en-US"/>
          </a:p>
        </p:txBody>
      </p:sp>
      <p:sp>
        <p:nvSpPr>
          <p:cNvPr id="5" name="Slide Number Placeholder 4">
            <a:extLst>
              <a:ext uri="{FF2B5EF4-FFF2-40B4-BE49-F238E27FC236}">
                <a16:creationId xmlns:a16="http://schemas.microsoft.com/office/drawing/2014/main" id="{51A87830-CC61-018A-A3EF-EE1BAAE8128A}"/>
              </a:ext>
            </a:extLst>
          </p:cNvPr>
          <p:cNvSpPr>
            <a:spLocks noGrp="1"/>
          </p:cNvSpPr>
          <p:nvPr>
            <p:ph type="sldNum" sz="quarter" idx="4"/>
          </p:nvPr>
        </p:nvSpPr>
        <p:spPr/>
        <p:txBody>
          <a:bodyPr/>
          <a:lstStyle/>
          <a:p>
            <a:fld id="{71AF279C-F903-5C4F-9E12-139067057548}" type="slidenum">
              <a:rPr lang="en-US" smtClean="0"/>
              <a:pPr/>
              <a:t>2</a:t>
            </a:fld>
            <a:endParaRPr lang="en-US" dirty="0"/>
          </a:p>
        </p:txBody>
      </p:sp>
      <p:sp>
        <p:nvSpPr>
          <p:cNvPr id="6" name="Text Placeholder 5">
            <a:extLst>
              <a:ext uri="{FF2B5EF4-FFF2-40B4-BE49-F238E27FC236}">
                <a16:creationId xmlns:a16="http://schemas.microsoft.com/office/drawing/2014/main" id="{44D7B833-84AC-5A11-2D0B-942FE39ADA8A}"/>
              </a:ext>
            </a:extLst>
          </p:cNvPr>
          <p:cNvSpPr>
            <a:spLocks noGrp="1"/>
          </p:cNvSpPr>
          <p:nvPr>
            <p:ph type="body" sz="quarter" idx="11"/>
          </p:nvPr>
        </p:nvSpPr>
        <p:spPr/>
        <p:txBody>
          <a:bodyPr/>
          <a:lstStyle/>
          <a:p>
            <a:r>
              <a:rPr lang="en-US" dirty="0"/>
              <a:t>CMAQ/CRP Overview for DCHC MPO</a:t>
            </a:r>
          </a:p>
        </p:txBody>
      </p:sp>
      <p:sp>
        <p:nvSpPr>
          <p:cNvPr id="8" name="TextBox 8">
            <a:extLst>
              <a:ext uri="{FF2B5EF4-FFF2-40B4-BE49-F238E27FC236}">
                <a16:creationId xmlns:a16="http://schemas.microsoft.com/office/drawing/2014/main" id="{8CC40D8F-4079-BD04-0F91-D468C8B63046}"/>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916108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7037D-7F4D-EF9D-CB4D-D88426BBD39F}"/>
              </a:ext>
            </a:extLst>
          </p:cNvPr>
          <p:cNvSpPr>
            <a:spLocks noGrp="1"/>
          </p:cNvSpPr>
          <p:nvPr>
            <p:ph idx="1"/>
          </p:nvPr>
        </p:nvSpPr>
        <p:spPr>
          <a:xfrm>
            <a:off x="420483" y="1700921"/>
            <a:ext cx="11351033" cy="4188332"/>
          </a:xfrm>
        </p:spPr>
        <p:txBody>
          <a:bodyPr/>
          <a:lstStyle/>
          <a:p>
            <a:pPr marL="285750" indent="-285750"/>
            <a:endParaRPr lang="en-US" dirty="0"/>
          </a:p>
          <a:p>
            <a:endParaRPr lang="en-US" dirty="0"/>
          </a:p>
        </p:txBody>
      </p:sp>
      <p:sp>
        <p:nvSpPr>
          <p:cNvPr id="3" name="Title 2">
            <a:extLst>
              <a:ext uri="{FF2B5EF4-FFF2-40B4-BE49-F238E27FC236}">
                <a16:creationId xmlns:a16="http://schemas.microsoft.com/office/drawing/2014/main" id="{473C6455-6FF4-D094-A5D9-9D03621E7791}"/>
              </a:ext>
            </a:extLst>
          </p:cNvPr>
          <p:cNvSpPr>
            <a:spLocks noGrp="1"/>
          </p:cNvSpPr>
          <p:nvPr>
            <p:ph type="title"/>
          </p:nvPr>
        </p:nvSpPr>
        <p:spPr/>
        <p:txBody>
          <a:bodyPr/>
          <a:lstStyle/>
          <a:p>
            <a:r>
              <a:rPr lang="en-US" dirty="0"/>
              <a:t>What kinds of projects are eligible?</a:t>
            </a:r>
          </a:p>
        </p:txBody>
      </p:sp>
      <p:sp>
        <p:nvSpPr>
          <p:cNvPr id="4" name="Text Placeholder 3">
            <a:extLst>
              <a:ext uri="{FF2B5EF4-FFF2-40B4-BE49-F238E27FC236}">
                <a16:creationId xmlns:a16="http://schemas.microsoft.com/office/drawing/2014/main" id="{767386B8-32F2-BAA1-F3D4-F29E3C70C640}"/>
              </a:ext>
            </a:extLst>
          </p:cNvPr>
          <p:cNvSpPr>
            <a:spLocks noGrp="1"/>
          </p:cNvSpPr>
          <p:nvPr>
            <p:ph type="body" sz="quarter" idx="10"/>
          </p:nvPr>
        </p:nvSpPr>
        <p:spPr>
          <a:xfrm>
            <a:off x="434566" y="6211287"/>
            <a:ext cx="8120711" cy="365125"/>
          </a:xfrm>
        </p:spPr>
        <p:txBody>
          <a:bodyPr/>
          <a:lstStyle/>
          <a:p>
            <a:endParaRPr lang="en-US" dirty="0"/>
          </a:p>
        </p:txBody>
      </p:sp>
      <p:sp>
        <p:nvSpPr>
          <p:cNvPr id="5" name="Slide Number Placeholder 4">
            <a:extLst>
              <a:ext uri="{FF2B5EF4-FFF2-40B4-BE49-F238E27FC236}">
                <a16:creationId xmlns:a16="http://schemas.microsoft.com/office/drawing/2014/main" id="{51A87830-CC61-018A-A3EF-EE1BAAE8128A}"/>
              </a:ext>
            </a:extLst>
          </p:cNvPr>
          <p:cNvSpPr>
            <a:spLocks noGrp="1"/>
          </p:cNvSpPr>
          <p:nvPr>
            <p:ph type="sldNum" sz="quarter" idx="4"/>
          </p:nvPr>
        </p:nvSpPr>
        <p:spPr/>
        <p:txBody>
          <a:bodyPr/>
          <a:lstStyle/>
          <a:p>
            <a:fld id="{71AF279C-F903-5C4F-9E12-139067057548}" type="slidenum">
              <a:rPr lang="en-US" smtClean="0"/>
              <a:pPr/>
              <a:t>3</a:t>
            </a:fld>
            <a:endParaRPr lang="en-US" dirty="0"/>
          </a:p>
        </p:txBody>
      </p:sp>
      <p:sp>
        <p:nvSpPr>
          <p:cNvPr id="6" name="Text Placeholder 5">
            <a:extLst>
              <a:ext uri="{FF2B5EF4-FFF2-40B4-BE49-F238E27FC236}">
                <a16:creationId xmlns:a16="http://schemas.microsoft.com/office/drawing/2014/main" id="{44D7B833-84AC-5A11-2D0B-942FE39ADA8A}"/>
              </a:ext>
            </a:extLst>
          </p:cNvPr>
          <p:cNvSpPr>
            <a:spLocks noGrp="1"/>
          </p:cNvSpPr>
          <p:nvPr>
            <p:ph type="body" sz="quarter" idx="11"/>
          </p:nvPr>
        </p:nvSpPr>
        <p:spPr/>
        <p:txBody>
          <a:bodyPr/>
          <a:lstStyle/>
          <a:p>
            <a:r>
              <a:rPr lang="en-US" dirty="0"/>
              <a:t>CMAQ/CRP Overview for DCHC MPO</a:t>
            </a:r>
          </a:p>
        </p:txBody>
      </p:sp>
      <p:sp>
        <p:nvSpPr>
          <p:cNvPr id="8" name="TextBox 8">
            <a:extLst>
              <a:ext uri="{FF2B5EF4-FFF2-40B4-BE49-F238E27FC236}">
                <a16:creationId xmlns:a16="http://schemas.microsoft.com/office/drawing/2014/main" id="{8CC40D8F-4079-BD04-0F91-D468C8B63046}"/>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
        <p:nvSpPr>
          <p:cNvPr id="7" name="TextBox 6">
            <a:extLst>
              <a:ext uri="{FF2B5EF4-FFF2-40B4-BE49-F238E27FC236}">
                <a16:creationId xmlns:a16="http://schemas.microsoft.com/office/drawing/2014/main" id="{C136246E-85A1-993A-9416-184C13971220}"/>
              </a:ext>
            </a:extLst>
          </p:cNvPr>
          <p:cNvSpPr txBox="1"/>
          <p:nvPr/>
        </p:nvSpPr>
        <p:spPr>
          <a:xfrm>
            <a:off x="6218125" y="1522143"/>
            <a:ext cx="5417507" cy="4801314"/>
          </a:xfrm>
          <a:prstGeom prst="rect">
            <a:avLst/>
          </a:prstGeom>
          <a:noFill/>
        </p:spPr>
        <p:txBody>
          <a:bodyPr wrap="square" rtlCol="0">
            <a:spAutoFit/>
          </a:bodyPr>
          <a:lstStyle/>
          <a:p>
            <a:pPr marL="285750" indent="-285750">
              <a:buFont typeface="Arial" panose="020B0604020202020204" pitchFamily="34" charset="0"/>
              <a:buChar char="•"/>
            </a:pPr>
            <a:r>
              <a:rPr lang="en-US" dirty="0"/>
              <a:t>Public education and outreach activities</a:t>
            </a:r>
          </a:p>
          <a:p>
            <a:pPr marL="285750" indent="-285750">
              <a:buFont typeface="Arial" panose="020B0604020202020204" pitchFamily="34" charset="0"/>
              <a:buChar char="•"/>
            </a:pPr>
            <a:r>
              <a:rPr lang="en-US" dirty="0"/>
              <a:t>Transportation management associations</a:t>
            </a:r>
          </a:p>
          <a:p>
            <a:pPr marL="285750" indent="-285750">
              <a:buFont typeface="Arial" panose="020B0604020202020204" pitchFamily="34" charset="0"/>
              <a:buChar char="•"/>
            </a:pPr>
            <a:r>
              <a:rPr lang="en-US" dirty="0"/>
              <a:t>Carpooling and vanpooling</a:t>
            </a:r>
          </a:p>
          <a:p>
            <a:pPr marL="285750" indent="-285750">
              <a:buFont typeface="Arial" panose="020B0604020202020204" pitchFamily="34" charset="0"/>
              <a:buChar char="•"/>
            </a:pPr>
            <a:r>
              <a:rPr lang="en-US" dirty="0"/>
              <a:t>Carsharing</a:t>
            </a:r>
          </a:p>
          <a:p>
            <a:pPr marL="285750" indent="-285750">
              <a:buFont typeface="Arial" panose="020B0604020202020204" pitchFamily="34" charset="0"/>
              <a:buChar char="•"/>
            </a:pPr>
            <a:r>
              <a:rPr lang="en-US" dirty="0"/>
              <a:t>Extreme low temperature cold start program</a:t>
            </a:r>
          </a:p>
          <a:p>
            <a:pPr marL="285750" indent="-285750">
              <a:buFont typeface="Arial" panose="020B0604020202020204" pitchFamily="34" charset="0"/>
              <a:buChar char="•"/>
            </a:pPr>
            <a:r>
              <a:rPr lang="en-US" dirty="0"/>
              <a:t>Training</a:t>
            </a:r>
          </a:p>
          <a:p>
            <a:pPr marL="285750" indent="-285750">
              <a:buFont typeface="Arial" panose="020B0604020202020204" pitchFamily="34" charset="0"/>
              <a:buChar char="•"/>
            </a:pPr>
            <a:r>
              <a:rPr lang="en-US" dirty="0"/>
              <a:t>Inspection and maintenance programs</a:t>
            </a:r>
          </a:p>
          <a:p>
            <a:pPr marL="285750" indent="-285750">
              <a:buFont typeface="Arial" panose="020B0604020202020204" pitchFamily="34" charset="0"/>
              <a:buChar char="•"/>
            </a:pPr>
            <a:r>
              <a:rPr lang="en-US" dirty="0"/>
              <a:t>Innovative project</a:t>
            </a:r>
          </a:p>
          <a:p>
            <a:pPr marL="285750" indent="-285750">
              <a:buFont typeface="Arial" panose="020B0604020202020204" pitchFamily="34" charset="0"/>
              <a:buChar char="•"/>
            </a:pPr>
            <a:r>
              <a:rPr lang="en-US" dirty="0"/>
              <a:t>Diesel engine retrofits and other advanced truck technologies</a:t>
            </a:r>
          </a:p>
          <a:p>
            <a:pPr marL="285750" indent="-285750">
              <a:buFont typeface="Arial" panose="020B0604020202020204" pitchFamily="34" charset="0"/>
              <a:buChar char="•"/>
            </a:pPr>
            <a:r>
              <a:rPr lang="en-US" dirty="0"/>
              <a:t>Idle reduction</a:t>
            </a:r>
          </a:p>
          <a:p>
            <a:pPr marL="285750" indent="-285750">
              <a:buFont typeface="Arial" panose="020B0604020202020204" pitchFamily="34" charset="0"/>
              <a:buChar char="•"/>
            </a:pPr>
            <a:r>
              <a:rPr lang="en-US" dirty="0"/>
              <a:t>Freight and intermodal</a:t>
            </a:r>
          </a:p>
          <a:p>
            <a:pPr marL="285750" indent="-285750">
              <a:buFont typeface="Arial" panose="020B0604020202020204" pitchFamily="34" charset="0"/>
              <a:buChar char="•"/>
            </a:pPr>
            <a:r>
              <a:rPr lang="en-US" dirty="0"/>
              <a:t>Transportation control measures</a:t>
            </a:r>
          </a:p>
          <a:p>
            <a:pPr marL="285750" indent="-285750">
              <a:buFont typeface="Arial" panose="020B0604020202020204" pitchFamily="34" charset="0"/>
              <a:buChar char="•"/>
            </a:pPr>
            <a:r>
              <a:rPr lang="en-US" dirty="0"/>
              <a:t>Travel demand management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5C00D6F3-CF2F-D08B-F4EA-4CB8FAC15224}"/>
              </a:ext>
            </a:extLst>
          </p:cNvPr>
          <p:cNvSpPr txBox="1"/>
          <p:nvPr/>
        </p:nvSpPr>
        <p:spPr>
          <a:xfrm>
            <a:off x="556368" y="1522143"/>
            <a:ext cx="5417507" cy="4247317"/>
          </a:xfrm>
          <a:prstGeom prst="rect">
            <a:avLst/>
          </a:prstGeom>
          <a:noFill/>
        </p:spPr>
        <p:txBody>
          <a:bodyPr wrap="square" rtlCol="0">
            <a:spAutoFit/>
          </a:bodyPr>
          <a:lstStyle/>
          <a:p>
            <a:pPr marL="285750" indent="-285750">
              <a:buFont typeface="Arial" panose="020B0604020202020204" pitchFamily="34" charset="0"/>
              <a:buChar char="•"/>
            </a:pPr>
            <a:r>
              <a:rPr lang="en-US" dirty="0"/>
              <a:t>Sidewalks</a:t>
            </a:r>
          </a:p>
          <a:p>
            <a:pPr marL="285750" indent="-285750">
              <a:buFont typeface="Arial" panose="020B0604020202020204" pitchFamily="34" charset="0"/>
              <a:buChar char="•"/>
            </a:pPr>
            <a:r>
              <a:rPr lang="en-US" dirty="0"/>
              <a:t>Greenways/Multi-Use Paths</a:t>
            </a:r>
          </a:p>
          <a:p>
            <a:pPr marL="285750" indent="-285750">
              <a:buFont typeface="Arial" panose="020B0604020202020204" pitchFamily="34" charset="0"/>
              <a:buChar char="•"/>
            </a:pPr>
            <a:r>
              <a:rPr lang="en-US" dirty="0"/>
              <a:t>Adding Turn Lanes</a:t>
            </a:r>
          </a:p>
          <a:p>
            <a:pPr marL="285750" indent="-285750">
              <a:buFont typeface="Arial" panose="020B0604020202020204" pitchFamily="34" charset="0"/>
              <a:buChar char="•"/>
            </a:pPr>
            <a:r>
              <a:rPr lang="en-US" dirty="0"/>
              <a:t>Roundabouts</a:t>
            </a:r>
          </a:p>
          <a:p>
            <a:pPr marL="285750" indent="-285750">
              <a:buFont typeface="Arial" panose="020B0604020202020204" pitchFamily="34" charset="0"/>
              <a:buChar char="•"/>
            </a:pPr>
            <a:r>
              <a:rPr lang="en-US" dirty="0"/>
              <a:t>Other congestion reduction and traffic flow improvements</a:t>
            </a:r>
          </a:p>
          <a:p>
            <a:pPr marL="742950" lvl="1" indent="-285750">
              <a:buFont typeface="Arial" panose="020B0604020202020204" pitchFamily="34" charset="0"/>
              <a:buChar char="•"/>
            </a:pPr>
            <a:r>
              <a:rPr lang="en-US" dirty="0"/>
              <a:t>Intersections only</a:t>
            </a:r>
          </a:p>
          <a:p>
            <a:pPr marL="285750" indent="-285750">
              <a:buFont typeface="Arial" panose="020B0604020202020204" pitchFamily="34" charset="0"/>
              <a:buChar char="•"/>
            </a:pPr>
            <a:r>
              <a:rPr lang="en-US" dirty="0"/>
              <a:t>LED Light Conversion (</a:t>
            </a:r>
            <a:r>
              <a:rPr lang="en-US" b="1" i="1" dirty="0">
                <a:solidFill>
                  <a:srgbClr val="FF0000"/>
                </a:solidFill>
              </a:rPr>
              <a:t>CRP Only</a:t>
            </a:r>
            <a:r>
              <a:rPr lang="en-US" dirty="0"/>
              <a:t>)</a:t>
            </a:r>
          </a:p>
          <a:p>
            <a:pPr marL="285750" indent="-285750">
              <a:buFont typeface="Arial" panose="020B0604020202020204" pitchFamily="34" charset="0"/>
              <a:buChar char="•"/>
            </a:pPr>
            <a:r>
              <a:rPr lang="en-US" dirty="0"/>
              <a:t>Transit improvements</a:t>
            </a:r>
          </a:p>
          <a:p>
            <a:pPr marL="285750" indent="-285750">
              <a:buFont typeface="Arial" panose="020B0604020202020204" pitchFamily="34" charset="0"/>
              <a:buChar char="•"/>
            </a:pPr>
            <a:r>
              <a:rPr lang="en-US" dirty="0"/>
              <a:t>Operational Assistance (</a:t>
            </a:r>
            <a:r>
              <a:rPr lang="en-US" b="1" i="1" dirty="0">
                <a:solidFill>
                  <a:srgbClr val="FF0000"/>
                </a:solidFill>
              </a:rPr>
              <a:t>CMAQ Only</a:t>
            </a:r>
            <a:r>
              <a:rPr lang="en-US" dirty="0"/>
              <a:t>)</a:t>
            </a:r>
          </a:p>
          <a:p>
            <a:pPr marL="285750" indent="-285750">
              <a:buFont typeface="Arial" panose="020B0604020202020204" pitchFamily="34" charset="0"/>
              <a:buChar char="•"/>
            </a:pPr>
            <a:r>
              <a:rPr lang="en-US" dirty="0"/>
              <a:t>Alternative fuels, vehicles, EV chargers</a:t>
            </a:r>
          </a:p>
          <a:p>
            <a:pPr marL="742950" lvl="1" indent="-285750">
              <a:buFont typeface="Arial" panose="020B0604020202020204" pitchFamily="34" charset="0"/>
              <a:buChar char="•"/>
            </a:pPr>
            <a:r>
              <a:rPr lang="en-US" b="1" i="1" dirty="0"/>
              <a:t>Subject to Buy America requirements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0B350A2C-98A3-6C4E-0231-73A703F07107}"/>
              </a:ext>
            </a:extLst>
          </p:cNvPr>
          <p:cNvSpPr/>
          <p:nvPr/>
        </p:nvSpPr>
        <p:spPr>
          <a:xfrm>
            <a:off x="763474" y="4830741"/>
            <a:ext cx="5003293" cy="1323439"/>
          </a:xfrm>
          <a:prstGeom prst="rect">
            <a:avLst/>
          </a:prstGeom>
          <a:noFill/>
        </p:spPr>
        <p:txBody>
          <a:bodyPr wrap="square" lIns="91440" tIns="45720" rIns="91440" bIns="45720">
            <a:spAutoFit/>
          </a:bodyPr>
          <a:lstStyle/>
          <a:p>
            <a:pPr algn="ctr"/>
            <a:r>
              <a:rPr lang="en-US" sz="4000" b="0" cap="none" spc="0" dirty="0">
                <a:ln w="0"/>
                <a:solidFill>
                  <a:schemeClr val="accent1"/>
                </a:solidFill>
                <a:effectLst>
                  <a:outerShdw blurRad="38100" dist="25400" dir="5400000" algn="ctr" rotWithShape="0">
                    <a:srgbClr val="6E747A">
                      <a:alpha val="43000"/>
                    </a:srgbClr>
                  </a:outerShdw>
                </a:effectLst>
              </a:rPr>
              <a:t>Not an </a:t>
            </a:r>
          </a:p>
          <a:p>
            <a:pPr algn="ctr"/>
            <a:r>
              <a:rPr lang="en-US" sz="4000" b="0" cap="none" spc="0" dirty="0">
                <a:ln w="0"/>
                <a:solidFill>
                  <a:schemeClr val="accent1"/>
                </a:solidFill>
                <a:effectLst>
                  <a:outerShdw blurRad="38100" dist="25400" dir="5400000" algn="ctr" rotWithShape="0">
                    <a:srgbClr val="6E747A">
                      <a:alpha val="43000"/>
                    </a:srgbClr>
                  </a:outerShdw>
                </a:effectLst>
              </a:rPr>
              <a:t>exhaustive list</a:t>
            </a:r>
          </a:p>
        </p:txBody>
      </p:sp>
    </p:spTree>
    <p:extLst>
      <p:ext uri="{BB962C8B-B14F-4D97-AF65-F5344CB8AC3E}">
        <p14:creationId xmlns:p14="http://schemas.microsoft.com/office/powerpoint/2010/main" val="97468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3C6455-6FF4-D094-A5D9-9D03621E7791}"/>
              </a:ext>
            </a:extLst>
          </p:cNvPr>
          <p:cNvSpPr>
            <a:spLocks noGrp="1"/>
          </p:cNvSpPr>
          <p:nvPr>
            <p:ph type="title"/>
          </p:nvPr>
        </p:nvSpPr>
        <p:spPr/>
        <p:txBody>
          <a:bodyPr/>
          <a:lstStyle/>
          <a:p>
            <a:r>
              <a:rPr lang="en-US" dirty="0"/>
              <a:t>How does CMAQ &amp; CRP impact DCHC?</a:t>
            </a:r>
          </a:p>
        </p:txBody>
      </p:sp>
      <p:sp>
        <p:nvSpPr>
          <p:cNvPr id="4" name="Text Placeholder 3">
            <a:extLst>
              <a:ext uri="{FF2B5EF4-FFF2-40B4-BE49-F238E27FC236}">
                <a16:creationId xmlns:a16="http://schemas.microsoft.com/office/drawing/2014/main" id="{767386B8-32F2-BAA1-F3D4-F29E3C70C640}"/>
              </a:ext>
            </a:extLst>
          </p:cNvPr>
          <p:cNvSpPr>
            <a:spLocks noGrp="1"/>
          </p:cNvSpPr>
          <p:nvPr>
            <p:ph type="body" sz="quarter" idx="10"/>
          </p:nvPr>
        </p:nvSpPr>
        <p:spPr/>
        <p:txBody>
          <a:bodyPr/>
          <a:lstStyle/>
          <a:p>
            <a:r>
              <a:rPr lang="en-US" b="1" dirty="0"/>
              <a:t>*** Available funding amounts vary from FY to FY ***</a:t>
            </a:r>
          </a:p>
        </p:txBody>
      </p:sp>
      <p:sp>
        <p:nvSpPr>
          <p:cNvPr id="5" name="Slide Number Placeholder 4">
            <a:extLst>
              <a:ext uri="{FF2B5EF4-FFF2-40B4-BE49-F238E27FC236}">
                <a16:creationId xmlns:a16="http://schemas.microsoft.com/office/drawing/2014/main" id="{51A87830-CC61-018A-A3EF-EE1BAAE8128A}"/>
              </a:ext>
            </a:extLst>
          </p:cNvPr>
          <p:cNvSpPr>
            <a:spLocks noGrp="1"/>
          </p:cNvSpPr>
          <p:nvPr>
            <p:ph type="sldNum" sz="quarter" idx="4"/>
          </p:nvPr>
        </p:nvSpPr>
        <p:spPr/>
        <p:txBody>
          <a:bodyPr/>
          <a:lstStyle/>
          <a:p>
            <a:fld id="{71AF279C-F903-5C4F-9E12-139067057548}" type="slidenum">
              <a:rPr lang="en-US" smtClean="0"/>
              <a:pPr/>
              <a:t>4</a:t>
            </a:fld>
            <a:endParaRPr lang="en-US" dirty="0"/>
          </a:p>
        </p:txBody>
      </p:sp>
      <p:sp>
        <p:nvSpPr>
          <p:cNvPr id="6" name="Text Placeholder 5">
            <a:extLst>
              <a:ext uri="{FF2B5EF4-FFF2-40B4-BE49-F238E27FC236}">
                <a16:creationId xmlns:a16="http://schemas.microsoft.com/office/drawing/2014/main" id="{44D7B833-84AC-5A11-2D0B-942FE39ADA8A}"/>
              </a:ext>
            </a:extLst>
          </p:cNvPr>
          <p:cNvSpPr>
            <a:spLocks noGrp="1"/>
          </p:cNvSpPr>
          <p:nvPr>
            <p:ph type="body" sz="quarter" idx="11"/>
          </p:nvPr>
        </p:nvSpPr>
        <p:spPr/>
        <p:txBody>
          <a:bodyPr/>
          <a:lstStyle/>
          <a:p>
            <a:r>
              <a:rPr lang="en-US" dirty="0"/>
              <a:t>CMAQ/CRP Overview for DCHC MPO</a:t>
            </a:r>
          </a:p>
        </p:txBody>
      </p:sp>
      <p:sp>
        <p:nvSpPr>
          <p:cNvPr id="8" name="TextBox 8">
            <a:extLst>
              <a:ext uri="{FF2B5EF4-FFF2-40B4-BE49-F238E27FC236}">
                <a16:creationId xmlns:a16="http://schemas.microsoft.com/office/drawing/2014/main" id="{8CC40D8F-4079-BD04-0F91-D468C8B63046}"/>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pic>
        <p:nvPicPr>
          <p:cNvPr id="7" name="Picture 6" descr="Map&#10;&#10;Description automatically generated">
            <a:extLst>
              <a:ext uri="{FF2B5EF4-FFF2-40B4-BE49-F238E27FC236}">
                <a16:creationId xmlns:a16="http://schemas.microsoft.com/office/drawing/2014/main" id="{1013AAF2-B1FE-4630-28D9-8B990515C483}"/>
              </a:ext>
            </a:extLst>
          </p:cNvPr>
          <p:cNvPicPr>
            <a:picLocks noChangeAspect="1"/>
          </p:cNvPicPr>
          <p:nvPr/>
        </p:nvPicPr>
        <p:blipFill rotWithShape="1">
          <a:blip r:embed="rId2"/>
          <a:srcRect l="8894" r="9931" b="24793"/>
          <a:stretch/>
        </p:blipFill>
        <p:spPr>
          <a:xfrm>
            <a:off x="4784107" y="1878011"/>
            <a:ext cx="6382737" cy="3790153"/>
          </a:xfrm>
          <a:prstGeom prst="rect">
            <a:avLst/>
          </a:prstGeom>
        </p:spPr>
      </p:pic>
      <p:sp>
        <p:nvSpPr>
          <p:cNvPr id="13" name="Rectangle: Rounded Corners 12">
            <a:extLst>
              <a:ext uri="{FF2B5EF4-FFF2-40B4-BE49-F238E27FC236}">
                <a16:creationId xmlns:a16="http://schemas.microsoft.com/office/drawing/2014/main" id="{C37AF2E5-A626-ECB2-7C9E-A39956A71BBD}"/>
              </a:ext>
            </a:extLst>
          </p:cNvPr>
          <p:cNvSpPr/>
          <p:nvPr/>
        </p:nvSpPr>
        <p:spPr>
          <a:xfrm>
            <a:off x="310101" y="1753263"/>
            <a:ext cx="4193990" cy="176518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u="sng" dirty="0"/>
              <a:t>CMAQ</a:t>
            </a:r>
          </a:p>
          <a:p>
            <a:pPr algn="ctr"/>
            <a:r>
              <a:rPr lang="en-US" dirty="0"/>
              <a:t>~$2.3M in Direct Allocation Annually</a:t>
            </a:r>
          </a:p>
        </p:txBody>
      </p:sp>
      <p:sp>
        <p:nvSpPr>
          <p:cNvPr id="14" name="Content Placeholder 13">
            <a:extLst>
              <a:ext uri="{FF2B5EF4-FFF2-40B4-BE49-F238E27FC236}">
                <a16:creationId xmlns:a16="http://schemas.microsoft.com/office/drawing/2014/main" id="{40F92AE9-14BE-4E1E-44B9-52CFC9267952}"/>
              </a:ext>
            </a:extLst>
          </p:cNvPr>
          <p:cNvSpPr>
            <a:spLocks noGrp="1"/>
          </p:cNvSpPr>
          <p:nvPr>
            <p:ph idx="1"/>
          </p:nvPr>
        </p:nvSpPr>
        <p:spPr>
          <a:xfrm>
            <a:off x="310101" y="3848432"/>
            <a:ext cx="4193990" cy="1765189"/>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800" b="1" u="sng" dirty="0"/>
              <a:t>CRP</a:t>
            </a:r>
          </a:p>
          <a:p>
            <a:pPr algn="ctr">
              <a:lnSpc>
                <a:spcPct val="100000"/>
              </a:lnSpc>
            </a:pPr>
            <a:r>
              <a:rPr lang="en-US" sz="1800" dirty="0"/>
              <a:t>~$780K in Direct Allocation Annually</a:t>
            </a:r>
          </a:p>
        </p:txBody>
      </p:sp>
      <p:sp>
        <p:nvSpPr>
          <p:cNvPr id="16" name="Oval 15">
            <a:extLst>
              <a:ext uri="{FF2B5EF4-FFF2-40B4-BE49-F238E27FC236}">
                <a16:creationId xmlns:a16="http://schemas.microsoft.com/office/drawing/2014/main" id="{06C2638D-9D4A-6E25-27F6-8963B6879504}"/>
              </a:ext>
            </a:extLst>
          </p:cNvPr>
          <p:cNvSpPr/>
          <p:nvPr/>
        </p:nvSpPr>
        <p:spPr>
          <a:xfrm rot="2165503">
            <a:off x="8235372" y="3774194"/>
            <a:ext cx="318080" cy="460648"/>
          </a:xfrm>
          <a:prstGeom prst="ellipse">
            <a:avLst/>
          </a:prstGeom>
          <a:solidFill>
            <a:srgbClr val="C0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030C1F6-65F2-D2D1-FA63-2B512E89DB9B}"/>
              </a:ext>
            </a:extLst>
          </p:cNvPr>
          <p:cNvSpPr/>
          <p:nvPr/>
        </p:nvSpPr>
        <p:spPr>
          <a:xfrm>
            <a:off x="7295553" y="2411835"/>
            <a:ext cx="1420608" cy="11066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71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7037D-7F4D-EF9D-CB4D-D88426BBD39F}"/>
              </a:ext>
            </a:extLst>
          </p:cNvPr>
          <p:cNvSpPr>
            <a:spLocks noGrp="1"/>
          </p:cNvSpPr>
          <p:nvPr>
            <p:ph idx="1"/>
          </p:nvPr>
        </p:nvSpPr>
        <p:spPr>
          <a:xfrm>
            <a:off x="434566" y="1715272"/>
            <a:ext cx="11351033" cy="4188332"/>
          </a:xfrm>
        </p:spPr>
        <p:txBody>
          <a:bodyPr/>
          <a:lstStyle/>
          <a:p>
            <a:pPr marL="285750" indent="-285750">
              <a:buFont typeface="Arial" panose="020B0604020202020204" pitchFamily="34" charset="0"/>
              <a:buChar char="•"/>
            </a:pPr>
            <a:r>
              <a:rPr lang="en-US" u="sng" dirty="0"/>
              <a:t>MPOs should fully utilize their Direct Allocation (DA) funds each FY</a:t>
            </a:r>
          </a:p>
          <a:p>
            <a:pPr marL="285750" indent="-285750">
              <a:buFont typeface="Arial" panose="020B0604020202020204" pitchFamily="34" charset="0"/>
              <a:buChar char="•"/>
            </a:pPr>
            <a:endParaRPr lang="en-US" u="sng" dirty="0"/>
          </a:p>
          <a:p>
            <a:pPr marL="285750" indent="-285750">
              <a:buFont typeface="Arial" panose="020B0604020202020204" pitchFamily="34" charset="0"/>
              <a:buChar char="•"/>
            </a:pPr>
            <a:r>
              <a:rPr lang="en-US" dirty="0"/>
              <a:t>Statewide (CMAQ &amp; CRP) money generally set aside for larger / multiple county projects or education/outreach</a:t>
            </a:r>
          </a:p>
          <a:p>
            <a:pPr marL="800100" lvl="1" indent="-285750"/>
            <a:r>
              <a:rPr lang="en-US" dirty="0"/>
              <a:t>NC Rail – Carolinian &amp; Piedmont Operating Assistance</a:t>
            </a:r>
          </a:p>
          <a:p>
            <a:pPr marL="800100" lvl="1" indent="-285750"/>
            <a:r>
              <a:rPr lang="en-US" dirty="0"/>
              <a:t>NC Air Awareness Campaign (Department of Environmental Quality)</a:t>
            </a:r>
          </a:p>
          <a:p>
            <a:pPr marL="800100" lvl="1" indent="-285750"/>
            <a:r>
              <a:rPr lang="en-US" dirty="0"/>
              <a:t>Clean Fuel Advanced Technology (CFAT) program at NCSU</a:t>
            </a:r>
          </a:p>
          <a:p>
            <a:pPr marL="800100" lvl="1" indent="-285750"/>
            <a:r>
              <a:rPr lang="en-US" dirty="0"/>
              <a:t>Transportation Systems Management &amp; Operations (TSMO)</a:t>
            </a:r>
          </a:p>
          <a:p>
            <a:pPr marL="800100" lvl="1" indent="-285750"/>
            <a:endParaRPr lang="en-US" dirty="0"/>
          </a:p>
          <a:p>
            <a:pPr marL="285750" indent="-285750">
              <a:buFont typeface="Arial" panose="020B0604020202020204" pitchFamily="34" charset="0"/>
              <a:buChar char="•"/>
            </a:pPr>
            <a:r>
              <a:rPr lang="en-US" dirty="0"/>
              <a:t>Statewide CMAQ and CRP can be accessed under specific situations:</a:t>
            </a:r>
          </a:p>
          <a:p>
            <a:pPr marL="800100" lvl="1" indent="-285750"/>
            <a:r>
              <a:rPr lang="en-US" dirty="0"/>
              <a:t>A small amount above your DA is needed for to complete a project</a:t>
            </a:r>
          </a:p>
          <a:p>
            <a:pPr marL="800100" lvl="1" indent="-285750"/>
            <a:r>
              <a:rPr lang="en-US" dirty="0"/>
              <a:t>A project within the MPO is part of a larger statewide effort</a:t>
            </a:r>
          </a:p>
          <a:p>
            <a:pPr marL="800100" lvl="1" indent="-285750"/>
            <a:r>
              <a:rPr lang="en-US" dirty="0"/>
              <a:t>Project supplemental funding (inflation, outdate cost estimates, etc.)</a:t>
            </a:r>
          </a:p>
          <a:p>
            <a:pPr marL="800100" lvl="1" indent="-285750"/>
            <a:endParaRPr lang="en-US" dirty="0"/>
          </a:p>
          <a:p>
            <a:pPr marL="285750" indent="-285750">
              <a:buFont typeface="Arial" panose="020B0604020202020204" pitchFamily="34" charset="0"/>
              <a:buChar char="•"/>
            </a:pPr>
            <a:r>
              <a:rPr lang="en-US" dirty="0"/>
              <a:t>Using Statewide money done on a </a:t>
            </a:r>
            <a:r>
              <a:rPr lang="en-US" b="1" dirty="0"/>
              <a:t>case-by-case basis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endParaRPr lang="en-US" dirty="0"/>
          </a:p>
          <a:p>
            <a:endParaRPr lang="en-US" dirty="0"/>
          </a:p>
        </p:txBody>
      </p:sp>
      <p:sp>
        <p:nvSpPr>
          <p:cNvPr id="3" name="Title 2">
            <a:extLst>
              <a:ext uri="{FF2B5EF4-FFF2-40B4-BE49-F238E27FC236}">
                <a16:creationId xmlns:a16="http://schemas.microsoft.com/office/drawing/2014/main" id="{473C6455-6FF4-D094-A5D9-9D03621E7791}"/>
              </a:ext>
            </a:extLst>
          </p:cNvPr>
          <p:cNvSpPr>
            <a:spLocks noGrp="1"/>
          </p:cNvSpPr>
          <p:nvPr>
            <p:ph type="title"/>
          </p:nvPr>
        </p:nvSpPr>
        <p:spPr/>
        <p:txBody>
          <a:bodyPr/>
          <a:lstStyle/>
          <a:p>
            <a:r>
              <a:rPr lang="en-US" dirty="0"/>
              <a:t>Direct Allocation vs. Statewide</a:t>
            </a:r>
          </a:p>
        </p:txBody>
      </p:sp>
      <p:sp>
        <p:nvSpPr>
          <p:cNvPr id="4" name="Text Placeholder 3">
            <a:extLst>
              <a:ext uri="{FF2B5EF4-FFF2-40B4-BE49-F238E27FC236}">
                <a16:creationId xmlns:a16="http://schemas.microsoft.com/office/drawing/2014/main" id="{767386B8-32F2-BAA1-F3D4-F29E3C70C640}"/>
              </a:ext>
            </a:extLst>
          </p:cNvPr>
          <p:cNvSpPr>
            <a:spLocks noGrp="1"/>
          </p:cNvSpPr>
          <p:nvPr>
            <p:ph type="body" sz="quarter" idx="10"/>
          </p:nvPr>
        </p:nvSpPr>
        <p:spPr/>
        <p:txBody>
          <a:bodyPr/>
          <a:lstStyle/>
          <a:p>
            <a:endParaRPr lang="en-US"/>
          </a:p>
        </p:txBody>
      </p:sp>
      <p:sp>
        <p:nvSpPr>
          <p:cNvPr id="5" name="Slide Number Placeholder 4">
            <a:extLst>
              <a:ext uri="{FF2B5EF4-FFF2-40B4-BE49-F238E27FC236}">
                <a16:creationId xmlns:a16="http://schemas.microsoft.com/office/drawing/2014/main" id="{51A87830-CC61-018A-A3EF-EE1BAAE8128A}"/>
              </a:ext>
            </a:extLst>
          </p:cNvPr>
          <p:cNvSpPr>
            <a:spLocks noGrp="1"/>
          </p:cNvSpPr>
          <p:nvPr>
            <p:ph type="sldNum" sz="quarter" idx="4"/>
          </p:nvPr>
        </p:nvSpPr>
        <p:spPr/>
        <p:txBody>
          <a:bodyPr/>
          <a:lstStyle/>
          <a:p>
            <a:fld id="{71AF279C-F903-5C4F-9E12-139067057548}" type="slidenum">
              <a:rPr lang="en-US" smtClean="0"/>
              <a:pPr/>
              <a:t>5</a:t>
            </a:fld>
            <a:endParaRPr lang="en-US" dirty="0"/>
          </a:p>
        </p:txBody>
      </p:sp>
      <p:sp>
        <p:nvSpPr>
          <p:cNvPr id="6" name="Text Placeholder 5">
            <a:extLst>
              <a:ext uri="{FF2B5EF4-FFF2-40B4-BE49-F238E27FC236}">
                <a16:creationId xmlns:a16="http://schemas.microsoft.com/office/drawing/2014/main" id="{44D7B833-84AC-5A11-2D0B-942FE39ADA8A}"/>
              </a:ext>
            </a:extLst>
          </p:cNvPr>
          <p:cNvSpPr>
            <a:spLocks noGrp="1"/>
          </p:cNvSpPr>
          <p:nvPr>
            <p:ph type="body" sz="quarter" idx="11"/>
          </p:nvPr>
        </p:nvSpPr>
        <p:spPr/>
        <p:txBody>
          <a:bodyPr/>
          <a:lstStyle/>
          <a:p>
            <a:r>
              <a:rPr lang="en-US" dirty="0"/>
              <a:t>CMAQ/CRP Overview for DCHC MPO</a:t>
            </a:r>
          </a:p>
        </p:txBody>
      </p:sp>
      <p:sp>
        <p:nvSpPr>
          <p:cNvPr id="8" name="TextBox 8">
            <a:extLst>
              <a:ext uri="{FF2B5EF4-FFF2-40B4-BE49-F238E27FC236}">
                <a16:creationId xmlns:a16="http://schemas.microsoft.com/office/drawing/2014/main" id="{8CC40D8F-4079-BD04-0F91-D468C8B63046}"/>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987512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7037D-7F4D-EF9D-CB4D-D88426BBD39F}"/>
              </a:ext>
            </a:extLst>
          </p:cNvPr>
          <p:cNvSpPr>
            <a:spLocks noGrp="1"/>
          </p:cNvSpPr>
          <p:nvPr>
            <p:ph idx="1"/>
          </p:nvPr>
        </p:nvSpPr>
        <p:spPr>
          <a:xfrm>
            <a:off x="434566" y="1715272"/>
            <a:ext cx="11351033" cy="4188332"/>
          </a:xfrm>
        </p:spPr>
        <p:txBody>
          <a:bodyPr/>
          <a:lstStyle/>
          <a:p>
            <a:pPr marL="285750" indent="-285750">
              <a:buFont typeface="Arial" panose="020B0604020202020204" pitchFamily="34" charset="0"/>
              <a:buChar char="•"/>
            </a:pPr>
            <a:r>
              <a:rPr lang="en-US" dirty="0"/>
              <a:t>Project cost minimum of $100,000 (TOTAL COST)</a:t>
            </a:r>
          </a:p>
          <a:p>
            <a:pPr marL="285750" indent="-285750">
              <a:buFont typeface="Arial" panose="020B0604020202020204" pitchFamily="34" charset="0"/>
              <a:buChar char="•"/>
            </a:pPr>
            <a:r>
              <a:rPr lang="en-US" dirty="0"/>
              <a:t>80% Federal / 20% Local Match is preferred</a:t>
            </a:r>
          </a:p>
          <a:p>
            <a:pPr marL="800100" lvl="1" indent="-285750"/>
            <a:r>
              <a:rPr lang="en-US" dirty="0"/>
              <a:t>Can use more local share but needs to be in increments of 5% points (e.g. 25%)</a:t>
            </a:r>
          </a:p>
          <a:p>
            <a:pPr marL="800100" lvl="1" indent="-285750"/>
            <a:r>
              <a:rPr lang="en-US" dirty="0"/>
              <a:t>Reimbursement split applies until project is completed</a:t>
            </a:r>
          </a:p>
          <a:p>
            <a:pPr marL="285750" indent="-285750">
              <a:buFont typeface="Arial" panose="020B0604020202020204" pitchFamily="34" charset="0"/>
              <a:buChar char="•"/>
            </a:pPr>
            <a:r>
              <a:rPr lang="en-US" dirty="0"/>
              <a:t>For CMAQ/CRP, locals can use state funds to help with local match</a:t>
            </a:r>
          </a:p>
          <a:p>
            <a:pPr marL="800100" lvl="1" indent="-285750"/>
            <a:r>
              <a:rPr lang="en-US" dirty="0"/>
              <a:t>Examples: working with Division 5, use other state grants, etc.</a:t>
            </a:r>
          </a:p>
          <a:p>
            <a:pPr marL="800100" lvl="1" indent="-285750"/>
            <a:r>
              <a:rPr lang="en-US" u="sng" dirty="0"/>
              <a:t>This applies only to projects on the State Highway System</a:t>
            </a:r>
          </a:p>
          <a:p>
            <a:pPr marL="800100" lvl="1" indent="-285750"/>
            <a:r>
              <a:rPr lang="en-US" dirty="0"/>
              <a:t>Can’t be used for:</a:t>
            </a:r>
          </a:p>
          <a:p>
            <a:pPr marL="1143000" lvl="2" indent="-285750"/>
            <a:r>
              <a:rPr lang="en-US" dirty="0"/>
              <a:t>Bike/Ped projects</a:t>
            </a:r>
          </a:p>
          <a:p>
            <a:pPr marL="1143000" lvl="2" indent="-285750"/>
            <a:r>
              <a:rPr lang="en-US" dirty="0"/>
              <a:t>Transit</a:t>
            </a:r>
          </a:p>
          <a:p>
            <a:pPr marL="1143000" lvl="2" indent="-285750"/>
            <a:r>
              <a:rPr lang="en-US" dirty="0"/>
              <a:t>City/Private streets</a:t>
            </a:r>
          </a:p>
          <a:p>
            <a:pPr marL="285750" indent="-285750">
              <a:buFont typeface="Arial" panose="020B0604020202020204" pitchFamily="34" charset="0"/>
              <a:buChar char="•"/>
            </a:pPr>
            <a:r>
              <a:rPr lang="en-US" dirty="0"/>
              <a:t>How do I calculate emissions reduction?</a:t>
            </a:r>
          </a:p>
          <a:p>
            <a:pPr marL="800100" lvl="1" indent="-285750"/>
            <a:r>
              <a:rPr lang="en-US" dirty="0"/>
              <a:t>FHWA’s Emissions Calculator Toolkit</a:t>
            </a:r>
          </a:p>
          <a:p>
            <a:pPr marL="1143000" lvl="2" indent="-285750"/>
            <a:r>
              <a:rPr lang="en-US" dirty="0">
                <a:hlinkClick r:id="rId2"/>
              </a:rPr>
              <a:t>https://www.fhwa.dot.gov/environment/air_quality/cmaq/toolkit/</a:t>
            </a:r>
            <a:endParaRPr lang="en-US" dirty="0"/>
          </a:p>
          <a:p>
            <a:pPr marL="1143000" lvl="2" indent="-285750"/>
            <a:r>
              <a:rPr lang="en-US" dirty="0"/>
              <a:t>Ask me for assistance!</a:t>
            </a:r>
          </a:p>
          <a:p>
            <a:pPr marL="285750" indent="-285750"/>
            <a:endParaRPr lang="en-US" dirty="0"/>
          </a:p>
          <a:p>
            <a:endParaRPr lang="en-US" dirty="0"/>
          </a:p>
        </p:txBody>
      </p:sp>
      <p:sp>
        <p:nvSpPr>
          <p:cNvPr id="3" name="Title 2">
            <a:extLst>
              <a:ext uri="{FF2B5EF4-FFF2-40B4-BE49-F238E27FC236}">
                <a16:creationId xmlns:a16="http://schemas.microsoft.com/office/drawing/2014/main" id="{473C6455-6FF4-D094-A5D9-9D03621E7791}"/>
              </a:ext>
            </a:extLst>
          </p:cNvPr>
          <p:cNvSpPr>
            <a:spLocks noGrp="1"/>
          </p:cNvSpPr>
          <p:nvPr>
            <p:ph type="title"/>
          </p:nvPr>
        </p:nvSpPr>
        <p:spPr/>
        <p:txBody>
          <a:bodyPr/>
          <a:lstStyle/>
          <a:p>
            <a:r>
              <a:rPr lang="en-US" dirty="0"/>
              <a:t>Any other things I should know?</a:t>
            </a:r>
          </a:p>
        </p:txBody>
      </p:sp>
      <p:sp>
        <p:nvSpPr>
          <p:cNvPr id="4" name="Text Placeholder 3">
            <a:extLst>
              <a:ext uri="{FF2B5EF4-FFF2-40B4-BE49-F238E27FC236}">
                <a16:creationId xmlns:a16="http://schemas.microsoft.com/office/drawing/2014/main" id="{767386B8-32F2-BAA1-F3D4-F29E3C70C640}"/>
              </a:ext>
            </a:extLst>
          </p:cNvPr>
          <p:cNvSpPr>
            <a:spLocks noGrp="1"/>
          </p:cNvSpPr>
          <p:nvPr>
            <p:ph type="body" sz="quarter" idx="10"/>
          </p:nvPr>
        </p:nvSpPr>
        <p:spPr/>
        <p:txBody>
          <a:bodyPr/>
          <a:lstStyle/>
          <a:p>
            <a:endParaRPr lang="en-US"/>
          </a:p>
        </p:txBody>
      </p:sp>
      <p:sp>
        <p:nvSpPr>
          <p:cNvPr id="5" name="Slide Number Placeholder 4">
            <a:extLst>
              <a:ext uri="{FF2B5EF4-FFF2-40B4-BE49-F238E27FC236}">
                <a16:creationId xmlns:a16="http://schemas.microsoft.com/office/drawing/2014/main" id="{51A87830-CC61-018A-A3EF-EE1BAAE8128A}"/>
              </a:ext>
            </a:extLst>
          </p:cNvPr>
          <p:cNvSpPr>
            <a:spLocks noGrp="1"/>
          </p:cNvSpPr>
          <p:nvPr>
            <p:ph type="sldNum" sz="quarter" idx="4"/>
          </p:nvPr>
        </p:nvSpPr>
        <p:spPr/>
        <p:txBody>
          <a:bodyPr/>
          <a:lstStyle/>
          <a:p>
            <a:fld id="{71AF279C-F903-5C4F-9E12-139067057548}" type="slidenum">
              <a:rPr lang="en-US" smtClean="0"/>
              <a:pPr/>
              <a:t>6</a:t>
            </a:fld>
            <a:endParaRPr lang="en-US" dirty="0"/>
          </a:p>
        </p:txBody>
      </p:sp>
      <p:sp>
        <p:nvSpPr>
          <p:cNvPr id="6" name="Text Placeholder 5">
            <a:extLst>
              <a:ext uri="{FF2B5EF4-FFF2-40B4-BE49-F238E27FC236}">
                <a16:creationId xmlns:a16="http://schemas.microsoft.com/office/drawing/2014/main" id="{44D7B833-84AC-5A11-2D0B-942FE39ADA8A}"/>
              </a:ext>
            </a:extLst>
          </p:cNvPr>
          <p:cNvSpPr>
            <a:spLocks noGrp="1"/>
          </p:cNvSpPr>
          <p:nvPr>
            <p:ph type="body" sz="quarter" idx="11"/>
          </p:nvPr>
        </p:nvSpPr>
        <p:spPr/>
        <p:txBody>
          <a:bodyPr/>
          <a:lstStyle/>
          <a:p>
            <a:r>
              <a:rPr lang="en-US" dirty="0"/>
              <a:t>CMAQ/CRP Overview for DCHC MPO</a:t>
            </a:r>
          </a:p>
        </p:txBody>
      </p:sp>
      <p:sp>
        <p:nvSpPr>
          <p:cNvPr id="8" name="TextBox 8">
            <a:extLst>
              <a:ext uri="{FF2B5EF4-FFF2-40B4-BE49-F238E27FC236}">
                <a16:creationId xmlns:a16="http://schemas.microsoft.com/office/drawing/2014/main" id="{8CC40D8F-4079-BD04-0F91-D468C8B63046}"/>
              </a:ext>
            </a:extLst>
          </p:cNvPr>
          <p:cNvSpPr txBox="1"/>
          <p:nvPr/>
        </p:nvSpPr>
        <p:spPr>
          <a:xfrm>
            <a:off x="-2557342" y="-42508"/>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4030990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3F79C-C244-A09B-E19A-CBB325C9AB8D}"/>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4A61BD16-6AD6-4EB1-33CF-58943A95720E}"/>
              </a:ext>
            </a:extLst>
          </p:cNvPr>
          <p:cNvSpPr>
            <a:spLocks noGrp="1"/>
          </p:cNvSpPr>
          <p:nvPr>
            <p:ph type="body" sz="quarter" idx="19"/>
          </p:nvPr>
        </p:nvSpPr>
        <p:spPr/>
        <p:txBody>
          <a:bodyPr/>
          <a:lstStyle/>
          <a:p>
            <a:r>
              <a:rPr lang="en-US" dirty="0"/>
              <a:t>Mark Eatman, PE</a:t>
            </a:r>
          </a:p>
        </p:txBody>
      </p:sp>
      <p:sp>
        <p:nvSpPr>
          <p:cNvPr id="7" name="Text Placeholder 6">
            <a:extLst>
              <a:ext uri="{FF2B5EF4-FFF2-40B4-BE49-F238E27FC236}">
                <a16:creationId xmlns:a16="http://schemas.microsoft.com/office/drawing/2014/main" id="{7A93F03F-3C1A-5D18-2431-4A36A7EE3C29}"/>
              </a:ext>
            </a:extLst>
          </p:cNvPr>
          <p:cNvSpPr>
            <a:spLocks noGrp="1"/>
          </p:cNvSpPr>
          <p:nvPr>
            <p:ph type="body" sz="quarter" idx="20"/>
          </p:nvPr>
        </p:nvSpPr>
        <p:spPr/>
        <p:txBody>
          <a:bodyPr/>
          <a:lstStyle/>
          <a:p>
            <a:r>
              <a:rPr lang="en-US" dirty="0"/>
              <a:t>mreatman@ncdot.gov</a:t>
            </a:r>
          </a:p>
        </p:txBody>
      </p:sp>
      <p:sp>
        <p:nvSpPr>
          <p:cNvPr id="8" name="Text Placeholder 7">
            <a:extLst>
              <a:ext uri="{FF2B5EF4-FFF2-40B4-BE49-F238E27FC236}">
                <a16:creationId xmlns:a16="http://schemas.microsoft.com/office/drawing/2014/main" id="{56811DBF-3BF0-30B0-8AFD-927BA818E21A}"/>
              </a:ext>
            </a:extLst>
          </p:cNvPr>
          <p:cNvSpPr>
            <a:spLocks noGrp="1"/>
          </p:cNvSpPr>
          <p:nvPr>
            <p:ph type="body" sz="quarter" idx="21"/>
          </p:nvPr>
        </p:nvSpPr>
        <p:spPr/>
        <p:txBody>
          <a:bodyPr/>
          <a:lstStyle/>
          <a:p>
            <a:r>
              <a:rPr lang="en-US" dirty="0"/>
              <a:t>919-707-0970</a:t>
            </a:r>
          </a:p>
        </p:txBody>
      </p:sp>
      <p:sp>
        <p:nvSpPr>
          <p:cNvPr id="9" name="TextBox 8">
            <a:extLst>
              <a:ext uri="{FF2B5EF4-FFF2-40B4-BE49-F238E27FC236}">
                <a16:creationId xmlns:a16="http://schemas.microsoft.com/office/drawing/2014/main" id="{8CC40D8F-4079-BD04-0F91-D468C8B63046}"/>
              </a:ext>
            </a:extLst>
          </p:cNvPr>
          <p:cNvSpPr txBox="1"/>
          <p:nvPr/>
        </p:nvSpPr>
        <p:spPr>
          <a:xfrm>
            <a:off x="-2671642" y="0"/>
            <a:ext cx="2447684" cy="9212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5000"/>
              </a:lnSpc>
            </a:pPr>
            <a:r>
              <a:rPr lang="en-US" sz="1300" dirty="0"/>
              <a:t>Other slide variations are available. Select Insert above and choose “new slide” to see all the options.</a:t>
            </a:r>
          </a:p>
        </p:txBody>
      </p:sp>
    </p:spTree>
    <p:extLst>
      <p:ext uri="{BB962C8B-B14F-4D97-AF65-F5344CB8AC3E}">
        <p14:creationId xmlns:p14="http://schemas.microsoft.com/office/powerpoint/2010/main" val="402341223"/>
      </p:ext>
    </p:extLst>
  </p:cSld>
  <p:clrMapOvr>
    <a:masterClrMapping/>
  </p:clrMapOvr>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2-07-29-template" id="{75CF54D4-0196-CA4E-81E1-E2F8807D3989}" vid="{99E48407-464E-2E43-B609-BD9B394F2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DE2CC817DCDD34482699E8CF0D1A79D" ma:contentTypeVersion="12" ma:contentTypeDescription="Create a new document." ma:contentTypeScope="" ma:versionID="79d8a56b46e15c4629e67fd730422799">
  <xsd:schema xmlns:xsd="http://www.w3.org/2001/XMLSchema" xmlns:xs="http://www.w3.org/2001/XMLSchema" xmlns:p="http://schemas.microsoft.com/office/2006/metadata/properties" xmlns:ns2="a6c4c822-dbe6-405d-93f8-671412bb7d77" xmlns:ns3="d9de3833-f7f1-4f7a-9a1e-9c8db52f722e" targetNamespace="http://schemas.microsoft.com/office/2006/metadata/properties" ma:root="true" ma:fieldsID="1212b61332817e668f3a2a6f6944232d" ns2:_="" ns3:_="">
    <xsd:import namespace="a6c4c822-dbe6-405d-93f8-671412bb7d77"/>
    <xsd:import namespace="d9de3833-f7f1-4f7a-9a1e-9c8db52f722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ImageMetadataListItemId" minOccurs="0"/>
                <xsd:element ref="ns2:ImageMetadataListFieldId"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4c822-dbe6-405d-93f8-671412bb7d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ImageMetadataListItemId" ma:index="15" nillable="true" ma:displayName="ImageMetadataListItemId" ma:hidden="true" ma:indexed="true" ma:internalName="ImageMetadataListItemId">
      <xsd:simpleType>
        <xsd:restriction base="dms:Unknown"/>
      </xsd:simpleType>
    </xsd:element>
    <xsd:element name="ImageMetadataListFieldId" ma:index="16" nillable="true" ma:displayName="ImageMetadataListFieldId" ma:hidden="true" ma:indexed="true" ma:internalName="ImageMetadataListFieldId">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9de3833-f7f1-4f7a-9a1e-9c8db52f722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b7f230f-311f-4b62-8aac-1a8b62639ea9}" ma:internalName="TaxCatchAll" ma:showField="CatchAllData" ma:web="d9de3833-f7f1-4f7a-9a1e-9c8db52f72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mageMetadataListFieldId xmlns="a6c4c822-dbe6-405d-93f8-671412bb7d77" xsi:nil="true"/>
    <ImageMetadataListItemId xmlns="a6c4c822-dbe6-405d-93f8-671412bb7d77" xsi:nil="true"/>
    <TaxCatchAll xmlns="d9de3833-f7f1-4f7a-9a1e-9c8db52f722e" xsi:nil="true"/>
    <lcf76f155ced4ddcb4097134ff3c332f xmlns="a6c4c822-dbe6-405d-93f8-671412bb7d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4D16D7-89AE-4D79-A4B6-16117B583558}">
  <ds:schemaRefs>
    <ds:schemaRef ds:uri="http://schemas.microsoft.com/sharepoint/v3/contenttype/forms"/>
  </ds:schemaRefs>
</ds:datastoreItem>
</file>

<file path=customXml/itemProps2.xml><?xml version="1.0" encoding="utf-8"?>
<ds:datastoreItem xmlns:ds="http://schemas.openxmlformats.org/officeDocument/2006/customXml" ds:itemID="{37EC9228-44C7-473B-9049-61F5EE9E00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c4c822-dbe6-405d-93f8-671412bb7d77"/>
    <ds:schemaRef ds:uri="d9de3833-f7f1-4f7a-9a1e-9c8db52f72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13077E-0B1D-4289-A66A-91D055C2D841}">
  <ds:schemaRefs>
    <ds:schemaRef ds:uri="http://purl.org/dc/terms/"/>
    <ds:schemaRef ds:uri="a6c4c822-dbe6-405d-93f8-671412bb7d77"/>
    <ds:schemaRef ds:uri="http://purl.org/dc/dcmitype/"/>
    <ds:schemaRef ds:uri="http://purl.org/dc/elements/1.1/"/>
    <ds:schemaRef ds:uri="http://www.w3.org/XML/1998/namespace"/>
    <ds:schemaRef ds:uri="d9de3833-f7f1-4f7a-9a1e-9c8db52f722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CRAFT Presentation 2023-05-23</Template>
  <TotalTime>536</TotalTime>
  <Words>721</Words>
  <Application>Microsoft Office PowerPoint</Application>
  <PresentationFormat>Widescreen</PresentationFormat>
  <Paragraphs>114</Paragraphs>
  <Slides>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Montserrat Medium</vt:lpstr>
      <vt:lpstr>Montserrat</vt:lpstr>
      <vt:lpstr>Montserrat Light</vt:lpstr>
      <vt:lpstr>Arial</vt:lpstr>
      <vt:lpstr>Montserrat SemiBold</vt:lpstr>
      <vt:lpstr>NCDOT Presentation Theme</vt:lpstr>
      <vt:lpstr>CMAQ/CRP Overview for DCHC MPO</vt:lpstr>
      <vt:lpstr>What is CMAQ &amp; CRP?</vt:lpstr>
      <vt:lpstr>What kinds of projects are eligible?</vt:lpstr>
      <vt:lpstr>How does CMAQ &amp; CRP impact DCHC?</vt:lpstr>
      <vt:lpstr>Direct Allocation vs. Statewide</vt:lpstr>
      <vt:lpstr>Any other things I should know?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CMAQ &amp; CRP Update</dc:title>
  <dc:creator>Mark R. Eatman</dc:creator>
  <cp:lastModifiedBy>Eatman, Mark R</cp:lastModifiedBy>
  <cp:revision>10</cp:revision>
  <cp:lastPrinted>2022-05-31T17:04:15Z</cp:lastPrinted>
  <dcterms:created xsi:type="dcterms:W3CDTF">2023-05-23T11:42:38Z</dcterms:created>
  <dcterms:modified xsi:type="dcterms:W3CDTF">2023-10-10T14:29:00Z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0x0101008DE2CC817DCDD34482699E8CF0D1A79D</vt:lpwstr>
  </property>
</Properties>
</file>