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5" r:id="rId4"/>
  </p:sldMasterIdLst>
  <p:notesMasterIdLst>
    <p:notesMasterId r:id="rId32"/>
  </p:notesMasterIdLst>
  <p:handoutMasterIdLst>
    <p:handoutMasterId r:id="rId33"/>
  </p:handoutMasterIdLst>
  <p:sldIdLst>
    <p:sldId id="273" r:id="rId5"/>
    <p:sldId id="307" r:id="rId6"/>
    <p:sldId id="303" r:id="rId7"/>
    <p:sldId id="296" r:id="rId8"/>
    <p:sldId id="297" r:id="rId9"/>
    <p:sldId id="298" r:id="rId10"/>
    <p:sldId id="299" r:id="rId11"/>
    <p:sldId id="300" r:id="rId12"/>
    <p:sldId id="301" r:id="rId13"/>
    <p:sldId id="302" r:id="rId14"/>
    <p:sldId id="286" r:id="rId15"/>
    <p:sldId id="304" r:id="rId16"/>
    <p:sldId id="288" r:id="rId17"/>
    <p:sldId id="289" r:id="rId18"/>
    <p:sldId id="290" r:id="rId19"/>
    <p:sldId id="291" r:id="rId20"/>
    <p:sldId id="292" r:id="rId21"/>
    <p:sldId id="293" r:id="rId22"/>
    <p:sldId id="305" r:id="rId23"/>
    <p:sldId id="306" r:id="rId24"/>
    <p:sldId id="311" r:id="rId25"/>
    <p:sldId id="308" r:id="rId26"/>
    <p:sldId id="309" r:id="rId27"/>
    <p:sldId id="310" r:id="rId28"/>
    <p:sldId id="275" r:id="rId29"/>
    <p:sldId id="281" r:id="rId30"/>
    <p:sldId id="282" r:id="rId31"/>
  </p:sldIdLst>
  <p:sldSz cx="12192000" cy="6858000"/>
  <p:notesSz cx="6858000" cy="9144000"/>
  <p:embeddedFontLst>
    <p:embeddedFont>
      <p:font typeface="Montserrat" panose="00000500000000000000" pitchFamily="2" charset="0"/>
      <p:regular r:id="rId34"/>
      <p:bold r:id="rId35"/>
      <p:italic r:id="rId36"/>
      <p:boldItalic r:id="rId37"/>
    </p:embeddedFont>
    <p:embeddedFont>
      <p:font typeface="Montserrat Light" panose="00000400000000000000" pitchFamily="2" charset="0"/>
      <p:regular r:id="rId38"/>
      <p:italic r:id="rId39"/>
    </p:embeddedFont>
    <p:embeddedFont>
      <p:font typeface="Montserrat Medium" panose="00000600000000000000" pitchFamily="2" charset="0"/>
      <p:regular r:id="rId40"/>
      <p:italic r:id="rId41"/>
    </p:embeddedFont>
    <p:embeddedFont>
      <p:font typeface="Montserrat SemiBold" panose="00000700000000000000" pitchFamily="2" charset="0"/>
      <p:regular r:id="rId42"/>
      <p:bold r:id="rId43"/>
      <p:italic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AD7B258-4C7D-4E4C-BA1F-DDAC815521B2}">
          <p14:sldIdLst>
            <p14:sldId id="273"/>
            <p14:sldId id="307"/>
            <p14:sldId id="303"/>
            <p14:sldId id="296"/>
            <p14:sldId id="297"/>
            <p14:sldId id="298"/>
            <p14:sldId id="299"/>
            <p14:sldId id="300"/>
            <p14:sldId id="301"/>
            <p14:sldId id="302"/>
            <p14:sldId id="286"/>
            <p14:sldId id="304"/>
            <p14:sldId id="288"/>
            <p14:sldId id="289"/>
            <p14:sldId id="290"/>
            <p14:sldId id="291"/>
            <p14:sldId id="292"/>
            <p14:sldId id="293"/>
            <p14:sldId id="305"/>
            <p14:sldId id="306"/>
            <p14:sldId id="311"/>
            <p14:sldId id="308"/>
            <p14:sldId id="309"/>
            <p14:sldId id="310"/>
            <p14:sldId id="275"/>
            <p14:sldId id="281"/>
            <p14:sldId id="28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4F6228"/>
    <a:srgbClr val="C3D69B"/>
    <a:srgbClr val="718594"/>
    <a:srgbClr val="B3D2E9"/>
    <a:srgbClr val="008DC7"/>
    <a:srgbClr val="22BAB3"/>
    <a:srgbClr val="A7BACB"/>
    <a:srgbClr val="778591"/>
    <a:srgbClr val="B1C6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4B1156A-380E-4F78-BDF5-A606A8083BF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325" autoAdjust="0"/>
    <p:restoredTop sz="96327"/>
  </p:normalViewPr>
  <p:slideViewPr>
    <p:cSldViewPr snapToGrid="0" snapToObjects="1">
      <p:cViewPr varScale="1">
        <p:scale>
          <a:sx n="76" d="100"/>
          <a:sy n="76" d="100"/>
        </p:scale>
        <p:origin x="1326" y="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8" d="100"/>
          <a:sy n="98" d="100"/>
        </p:scale>
        <p:origin x="4944"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heme" Target="theme/theme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94FDD4-F17D-E640-A308-95ACFE0074C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dirty="0">
                <a:latin typeface="Montserrat" pitchFamily="2" charset="77"/>
              </a:rPr>
              <a:t>Presentation Title</a:t>
            </a:r>
          </a:p>
        </p:txBody>
      </p:sp>
      <p:sp>
        <p:nvSpPr>
          <p:cNvPr id="3" name="Date Placeholder 2">
            <a:extLst>
              <a:ext uri="{FF2B5EF4-FFF2-40B4-BE49-F238E27FC236}">
                <a16:creationId xmlns:a16="http://schemas.microsoft.com/office/drawing/2014/main" id="{ECD468A3-CCFB-C04E-938C-FE5F378BC1C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144BE8-E69E-734C-9CFF-049BB7751FC9}" type="datetimeFigureOut">
              <a:rPr lang="en-US" smtClean="0">
                <a:latin typeface="Montserrat" pitchFamily="2" charset="77"/>
              </a:rPr>
              <a:t>10/11/2023</a:t>
            </a:fld>
            <a:endParaRPr lang="en-US" dirty="0">
              <a:latin typeface="Montserrat" pitchFamily="2" charset="77"/>
            </a:endParaRPr>
          </a:p>
        </p:txBody>
      </p:sp>
      <p:sp>
        <p:nvSpPr>
          <p:cNvPr id="4" name="Footer Placeholder 3">
            <a:extLst>
              <a:ext uri="{FF2B5EF4-FFF2-40B4-BE49-F238E27FC236}">
                <a16:creationId xmlns:a16="http://schemas.microsoft.com/office/drawing/2014/main" id="{FB06C6D9-989E-9641-9D51-2EDE079EE70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Montserrat" pitchFamily="2" charset="77"/>
            </a:endParaRPr>
          </a:p>
        </p:txBody>
      </p:sp>
      <p:sp>
        <p:nvSpPr>
          <p:cNvPr id="5" name="Slide Number Placeholder 4">
            <a:extLst>
              <a:ext uri="{FF2B5EF4-FFF2-40B4-BE49-F238E27FC236}">
                <a16:creationId xmlns:a16="http://schemas.microsoft.com/office/drawing/2014/main" id="{2F19C2F4-7B72-BB45-8F45-B862C80AC5D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22F5A7-E952-4B44-9D13-5AA530C639B7}" type="slidenum">
              <a:rPr lang="en-US" smtClean="0">
                <a:latin typeface="Montserrat" pitchFamily="2" charset="77"/>
              </a:rPr>
              <a:t>‹#›</a:t>
            </a:fld>
            <a:endParaRPr lang="en-US" dirty="0">
              <a:latin typeface="Montserrat" pitchFamily="2" charset="77"/>
            </a:endParaRPr>
          </a:p>
        </p:txBody>
      </p:sp>
    </p:spTree>
    <p:extLst>
      <p:ext uri="{BB962C8B-B14F-4D97-AF65-F5344CB8AC3E}">
        <p14:creationId xmlns:p14="http://schemas.microsoft.com/office/powerpoint/2010/main" val="11061360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Montserrat" pitchFamily="2" charset="77"/>
              </a:defRPr>
            </a:lvl1pPr>
          </a:lstStyle>
          <a:p>
            <a:r>
              <a:rPr lang="en-US" dirty="0"/>
              <a:t>Presentation Title</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Montserrat" pitchFamily="2" charset="77"/>
              </a:defRPr>
            </a:lvl1pPr>
          </a:lstStyle>
          <a:p>
            <a:fld id="{37966512-5CFF-724D-93AD-60A9C1F8AFC7}" type="datetimeFigureOut">
              <a:rPr lang="en-US" smtClean="0"/>
              <a:pPr/>
              <a:t>10/11/2023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Montserrat" pitchFamily="2" charset="77"/>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Montserrat" pitchFamily="2" charset="77"/>
              </a:defRPr>
            </a:lvl1pPr>
          </a:lstStyle>
          <a:p>
            <a:fld id="{4FC19CE8-D78C-D24E-A54D-967966A9563F}" type="slidenum">
              <a:rPr lang="en-US" smtClean="0"/>
              <a:pPr/>
              <a:t>‹#›</a:t>
            </a:fld>
            <a:endParaRPr lang="en-US" dirty="0"/>
          </a:p>
        </p:txBody>
      </p:sp>
    </p:spTree>
    <p:extLst>
      <p:ext uri="{BB962C8B-B14F-4D97-AF65-F5344CB8AC3E}">
        <p14:creationId xmlns:p14="http://schemas.microsoft.com/office/powerpoint/2010/main" val="271821604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b="0" i="0" kern="1200">
        <a:solidFill>
          <a:schemeClr val="tx1"/>
        </a:solidFill>
        <a:latin typeface="Montserrat" pitchFamily="2" charset="77"/>
        <a:ea typeface="+mn-ea"/>
        <a:cs typeface="+mn-cs"/>
      </a:defRPr>
    </a:lvl1pPr>
    <a:lvl2pPr marL="457200" algn="l" defTabSz="914400" rtl="0" eaLnBrk="1" latinLnBrk="0" hangingPunct="1">
      <a:defRPr sz="1200" b="0" i="0" kern="1200">
        <a:solidFill>
          <a:schemeClr val="tx1"/>
        </a:solidFill>
        <a:latin typeface="Montserrat" pitchFamily="2" charset="77"/>
        <a:ea typeface="+mn-ea"/>
        <a:cs typeface="+mn-cs"/>
      </a:defRPr>
    </a:lvl2pPr>
    <a:lvl3pPr marL="914400" algn="l" defTabSz="914400" rtl="0" eaLnBrk="1" latinLnBrk="0" hangingPunct="1">
      <a:defRPr sz="1200" b="0" i="0" kern="1200">
        <a:solidFill>
          <a:schemeClr val="tx1"/>
        </a:solidFill>
        <a:latin typeface="Montserrat" pitchFamily="2" charset="77"/>
        <a:ea typeface="+mn-ea"/>
        <a:cs typeface="+mn-cs"/>
      </a:defRPr>
    </a:lvl3pPr>
    <a:lvl4pPr marL="1371600" algn="l" defTabSz="914400" rtl="0" eaLnBrk="1" latinLnBrk="0" hangingPunct="1">
      <a:defRPr sz="1200" b="0" i="0" kern="1200">
        <a:solidFill>
          <a:schemeClr val="tx1"/>
        </a:solidFill>
        <a:latin typeface="Montserrat" pitchFamily="2" charset="77"/>
        <a:ea typeface="+mn-ea"/>
        <a:cs typeface="+mn-cs"/>
      </a:defRPr>
    </a:lvl4pPr>
    <a:lvl5pPr marL="1828800" algn="l" defTabSz="914400" rtl="0" eaLnBrk="1" latinLnBrk="0" hangingPunct="1">
      <a:defRPr sz="1200" b="0" i="0" kern="1200">
        <a:solidFill>
          <a:schemeClr val="tx1"/>
        </a:solidFill>
        <a:latin typeface="Montserrat"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C19CE8-D78C-D24E-A54D-967966A9563F}" type="slidenum">
              <a:rPr lang="en-US" smtClean="0"/>
              <a:pPr/>
              <a:t>1</a:t>
            </a:fld>
            <a:endParaRPr lang="en-US" dirty="0"/>
          </a:p>
        </p:txBody>
      </p:sp>
    </p:spTree>
    <p:extLst>
      <p:ext uri="{BB962C8B-B14F-4D97-AF65-F5344CB8AC3E}">
        <p14:creationId xmlns:p14="http://schemas.microsoft.com/office/powerpoint/2010/main" val="41061003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1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image" Target="../media/image22.svg"/><Relationship Id="rId2" Type="http://schemas.openxmlformats.org/officeDocument/2006/relationships/image" Target="../media/image1.jpg"/><Relationship Id="rId16"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10" Type="http://schemas.openxmlformats.org/officeDocument/2006/relationships/image" Target="../media/image15.png"/><Relationship Id="rId19" Type="http://schemas.openxmlformats.org/officeDocument/2006/relationships/image" Target="../media/image24.sv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 One Lin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54595E-6BD6-8BBE-8BE2-36698E84DF0A}"/>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3" y="2159627"/>
            <a:ext cx="10982679" cy="1655762"/>
          </a:xfrm>
          <a:prstGeom prst="rect">
            <a:avLst/>
          </a:prstGeom>
        </p:spPr>
        <p:txBody>
          <a:bodyPr anchor="b">
            <a:noAutofit/>
          </a:bodyPr>
          <a:lstStyle>
            <a:lvl1pPr algn="l">
              <a:defRPr sz="3800" b="1" i="0">
                <a:solidFill>
                  <a:schemeClr val="bg1"/>
                </a:solidFill>
                <a:latin typeface="Montserrat" pitchFamily="2" charset="77"/>
              </a:defRPr>
            </a:lvl1pPr>
          </a:lstStyle>
          <a:p>
            <a:r>
              <a:rPr lang="en-US" dirty="0"/>
              <a:t>Presentation Title 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82679" cy="717525"/>
          </a:xfrm>
        </p:spPr>
        <p:txBody>
          <a:bodyPr>
            <a:noAutofit/>
          </a:bodyPr>
          <a:lstStyle>
            <a:lvl1pPr marL="0" indent="0" algn="l">
              <a:buNone/>
              <a:defRPr sz="2100" b="0" i="0">
                <a:solidFill>
                  <a:schemeClr val="bg1"/>
                </a:solidFill>
                <a:latin typeface="Montserrat Medium"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or Presenter’s Name</a:t>
            </a:r>
          </a:p>
        </p:txBody>
      </p:sp>
      <p:pic>
        <p:nvPicPr>
          <p:cNvPr id="9" name="Picture 8">
            <a:extLst>
              <a:ext uri="{FF2B5EF4-FFF2-40B4-BE49-F238E27FC236}">
                <a16:creationId xmlns:a16="http://schemas.microsoft.com/office/drawing/2014/main" id="{4B81E5E7-CF95-0F41-AD31-CB3238F92F2D}"/>
              </a:ext>
            </a:extLst>
          </p:cNvPr>
          <p:cNvPicPr>
            <a:picLocks noChangeAspect="1"/>
          </p:cNvPicPr>
          <p:nvPr userDrawn="1"/>
        </p:nvPicPr>
        <p:blipFill>
          <a:blip r:embed="rId3"/>
          <a:srcRect/>
          <a:stretch/>
        </p:blipFill>
        <p:spPr>
          <a:xfrm>
            <a:off x="565347" y="926860"/>
            <a:ext cx="3316974" cy="782657"/>
          </a:xfrm>
          <a:prstGeom prst="rect">
            <a:avLst/>
          </a:prstGeom>
        </p:spPr>
      </p:pic>
      <p:sp>
        <p:nvSpPr>
          <p:cNvPr id="6" name="Text Placeholder 5">
            <a:extLst>
              <a:ext uri="{FF2B5EF4-FFF2-40B4-BE49-F238E27FC236}">
                <a16:creationId xmlns:a16="http://schemas.microsoft.com/office/drawing/2014/main" id="{AD37EE8E-F308-4E1D-CF82-6A6553155209}"/>
              </a:ext>
            </a:extLst>
          </p:cNvPr>
          <p:cNvSpPr>
            <a:spLocks noGrp="1"/>
          </p:cNvSpPr>
          <p:nvPr>
            <p:ph type="body" sz="quarter" idx="10" hasCustomPrompt="1"/>
          </p:nvPr>
        </p:nvSpPr>
        <p:spPr>
          <a:xfrm>
            <a:off x="546714" y="4726174"/>
            <a:ext cx="10982678" cy="345553"/>
          </a:xfrm>
        </p:spPr>
        <p:txBody>
          <a:bodyPr/>
          <a:lstStyle>
            <a:lvl1pPr marL="0" indent="0">
              <a:buNone/>
              <a:defRPr sz="1800">
                <a:solidFill>
                  <a:schemeClr val="bg1"/>
                </a:solidFill>
              </a:defRPr>
            </a:lvl1pPr>
          </a:lstStyle>
          <a:p>
            <a:pPr lvl="0"/>
            <a:r>
              <a:rPr lang="en-US" dirty="0"/>
              <a:t>Date goes here</a:t>
            </a:r>
          </a:p>
        </p:txBody>
      </p:sp>
      <p:sp>
        <p:nvSpPr>
          <p:cNvPr id="16" name="Subtitle 2">
            <a:extLst>
              <a:ext uri="{FF2B5EF4-FFF2-40B4-BE49-F238E27FC236}">
                <a16:creationId xmlns:a16="http://schemas.microsoft.com/office/drawing/2014/main" id="{330875CF-4B5F-14FE-E8BD-5B014D79578E}"/>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dirty="0">
                <a:solidFill>
                  <a:schemeClr val="bg1"/>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dirty="0">
              <a:solidFill>
                <a:schemeClr val="bg1"/>
              </a:solidFill>
              <a:latin typeface="Montserrat Light" pitchFamily="2" charset="77"/>
            </a:endParaRPr>
          </a:p>
        </p:txBody>
      </p:sp>
    </p:spTree>
    <p:extLst>
      <p:ext uri="{BB962C8B-B14F-4D97-AF65-F5344CB8AC3E}">
        <p14:creationId xmlns:p14="http://schemas.microsoft.com/office/powerpoint/2010/main" val="174760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Text and lef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5675885" y="1715272"/>
            <a:ext cx="6012532" cy="4188332"/>
          </a:xfrm>
        </p:spPr>
        <p:txBody>
          <a:bodyPr/>
          <a:lstStyle>
            <a:lvl1pPr marL="0" indent="0">
              <a:lnSpc>
                <a:spcPct val="105000"/>
              </a:lnSpc>
              <a:spcBef>
                <a:spcPts val="750"/>
              </a:spcBef>
              <a:buFont typeface="Arial" panose="020B0604020202020204" pitchFamily="34" charset="0"/>
              <a:buNone/>
              <a:defRPr/>
            </a:lvl1pPr>
          </a:lstStyle>
          <a:p>
            <a:pPr lvl="0">
              <a:lnSpc>
                <a:spcPct val="105000"/>
              </a:lnSpc>
              <a:spcBef>
                <a:spcPts val="750"/>
              </a:spcBef>
            </a:pPr>
            <a:r>
              <a:rPr lang="en-US" sz="1600" b="1" dirty="0" err="1">
                <a:solidFill>
                  <a:schemeClr val="accent2"/>
                </a:solidFill>
                <a:latin typeface="Montserrat" pitchFamily="2" charset="77"/>
              </a:rPr>
              <a:t>Subheader</a:t>
            </a:r>
            <a:r>
              <a:rPr lang="en-US" sz="1600" b="1" dirty="0">
                <a:solidFill>
                  <a:schemeClr val="accent2"/>
                </a:solidFill>
                <a:latin typeface="Montserrat" pitchFamily="2" charset="77"/>
              </a:rPr>
              <a:t> goes here</a:t>
            </a:r>
          </a:p>
          <a:p>
            <a:pPr lvl="0"/>
            <a:r>
              <a:rPr lang="en-US" dirty="0"/>
              <a:t>Text goes here and here and here and here and here and here and here and here and here and here and here and here and here and here and here and here and here.</a:t>
            </a:r>
          </a:p>
          <a:p>
            <a:pPr lvl="0"/>
            <a:r>
              <a:rPr lang="en-US" dirty="0"/>
              <a:t>Text goes here and here and here and here and here and here and here and here and here and here and here and here and here and here and here and here.</a:t>
            </a:r>
          </a:p>
          <a:p>
            <a:pPr lvl="0"/>
            <a:r>
              <a:rPr lang="en-US" dirty="0"/>
              <a:t>Text goes here and here and here and here and here and here and here and here and here and here and here and here and here and here and here.</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8" name="Slide Number Placeholder 4">
            <a:extLst>
              <a:ext uri="{FF2B5EF4-FFF2-40B4-BE49-F238E27FC236}">
                <a16:creationId xmlns:a16="http://schemas.microsoft.com/office/drawing/2014/main" id="{E599D524-5E01-1943-97E9-5B67515B8AA1}"/>
              </a:ext>
            </a:extLst>
          </p:cNvPr>
          <p:cNvSpPr>
            <a:spLocks noGrp="1"/>
          </p:cNvSpPr>
          <p:nvPr>
            <p:ph type="sldNum" sz="quarter" idx="4"/>
          </p:nvPr>
        </p:nvSpPr>
        <p:spPr>
          <a:xfrm>
            <a:off x="11257449" y="6295683"/>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0" y="1714500"/>
            <a:ext cx="5382228" cy="4187825"/>
          </a:xfrm>
        </p:spPr>
        <p:txBody>
          <a:bodyPr/>
          <a:lstStyle/>
          <a:p>
            <a:r>
              <a:rPr lang="en-US"/>
              <a:t>Click icon to add picture</a:t>
            </a:r>
          </a:p>
        </p:txBody>
      </p:sp>
    </p:spTree>
    <p:extLst>
      <p:ext uri="{BB962C8B-B14F-4D97-AF65-F5344CB8AC3E}">
        <p14:creationId xmlns:p14="http://schemas.microsoft.com/office/powerpoint/2010/main" val="786170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434565" y="1869136"/>
            <a:ext cx="5469523" cy="4034467"/>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6200393" y="1869136"/>
            <a:ext cx="5469523" cy="4034467"/>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13" name="Text Placeholder 4">
            <a:extLst>
              <a:ext uri="{FF2B5EF4-FFF2-40B4-BE49-F238E27FC236}">
                <a16:creationId xmlns:a16="http://schemas.microsoft.com/office/drawing/2014/main" id="{DD8991ED-9AC8-A5E4-4E27-23ECD15D78C2}"/>
              </a:ext>
            </a:extLst>
          </p:cNvPr>
          <p:cNvSpPr>
            <a:spLocks noGrp="1"/>
          </p:cNvSpPr>
          <p:nvPr>
            <p:ph type="body" sz="quarter" idx="11"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a:t>Subtitle Goes Here (if needed) </a:t>
            </a:r>
          </a:p>
        </p:txBody>
      </p:sp>
    </p:spTree>
    <p:extLst>
      <p:ext uri="{BB962C8B-B14F-4D97-AF65-F5344CB8AC3E}">
        <p14:creationId xmlns:p14="http://schemas.microsoft.com/office/powerpoint/2010/main" val="2268594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434565" y="1592010"/>
            <a:ext cx="5469523" cy="4311594"/>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6200393" y="1592010"/>
            <a:ext cx="5469523" cy="4311594"/>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Tree>
    <p:extLst>
      <p:ext uri="{BB962C8B-B14F-4D97-AF65-F5344CB8AC3E}">
        <p14:creationId xmlns:p14="http://schemas.microsoft.com/office/powerpoint/2010/main" val="536125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C5D41A3-BF6C-8349-BB34-6207364B9B2A}"/>
              </a:ext>
            </a:extLst>
          </p:cNvPr>
          <p:cNvSpPr>
            <a:spLocks noGrp="1"/>
          </p:cNvSpPr>
          <p:nvPr>
            <p:ph type="body" sz="quarter" idx="11"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a:t>Subtitle Goes Here (if needed) </a:t>
            </a:r>
          </a:p>
        </p:txBody>
      </p:sp>
      <p:sp>
        <p:nvSpPr>
          <p:cNvPr id="11" name="Content Placeholder 2">
            <a:extLst>
              <a:ext uri="{FF2B5EF4-FFF2-40B4-BE49-F238E27FC236}">
                <a16:creationId xmlns:a16="http://schemas.microsoft.com/office/drawing/2014/main" id="{FB363635-00AC-1C45-A599-7BA13E1C4652}"/>
              </a:ext>
            </a:extLst>
          </p:cNvPr>
          <p:cNvSpPr>
            <a:spLocks noGrp="1"/>
          </p:cNvSpPr>
          <p:nvPr>
            <p:ph idx="1" hasCustomPrompt="1"/>
          </p:nvPr>
        </p:nvSpPr>
        <p:spPr>
          <a:xfrm>
            <a:off x="434566" y="1869137"/>
            <a:ext cx="11235351" cy="4044647"/>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12" name="Title 1">
            <a:extLst>
              <a:ext uri="{FF2B5EF4-FFF2-40B4-BE49-F238E27FC236}">
                <a16:creationId xmlns:a16="http://schemas.microsoft.com/office/drawing/2014/main" id="{58520A6F-8DCC-F44F-8D67-663776233ED3}"/>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8" name="Text Placeholder 7">
            <a:extLst>
              <a:ext uri="{FF2B5EF4-FFF2-40B4-BE49-F238E27FC236}">
                <a16:creationId xmlns:a16="http://schemas.microsoft.com/office/drawing/2014/main" id="{25A95EF3-C81C-7748-1DC2-40F8ADD3D3CE}"/>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94D8AF04-4217-87AD-4FBA-F2598CBC7D8C}"/>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7F627F98-7D4C-49DB-2EB4-C8ECEF1E5E70}"/>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4" name="Slide Number Placeholder 4">
            <a:extLst>
              <a:ext uri="{FF2B5EF4-FFF2-40B4-BE49-F238E27FC236}">
                <a16:creationId xmlns:a16="http://schemas.microsoft.com/office/drawing/2014/main" id="{D8D0B1FA-0C99-B48C-371A-7284980C30A7}"/>
              </a:ext>
            </a:extLst>
          </p:cNvPr>
          <p:cNvSpPr txBox="1">
            <a:spLocks/>
          </p:cNvSpPr>
          <p:nvPr userDrawn="1"/>
        </p:nvSpPr>
        <p:spPr>
          <a:xfrm>
            <a:off x="11257449" y="6265865"/>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13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3525382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6" name="Text Placeholder 7">
            <a:extLst>
              <a:ext uri="{FF2B5EF4-FFF2-40B4-BE49-F238E27FC236}">
                <a16:creationId xmlns:a16="http://schemas.microsoft.com/office/drawing/2014/main" id="{478F54D0-6155-43E0-4E58-B9AFDEBB384B}"/>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61FCFDDF-499E-B303-1E92-CA0C82B0816A}"/>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8" name="Text Placeholder 5">
            <a:extLst>
              <a:ext uri="{FF2B5EF4-FFF2-40B4-BE49-F238E27FC236}">
                <a16:creationId xmlns:a16="http://schemas.microsoft.com/office/drawing/2014/main" id="{284C7A5C-F4EC-21F8-C225-2A8611C7DA0F}"/>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9" name="Slide Number Placeholder 4">
            <a:extLst>
              <a:ext uri="{FF2B5EF4-FFF2-40B4-BE49-F238E27FC236}">
                <a16:creationId xmlns:a16="http://schemas.microsoft.com/office/drawing/2014/main" id="{2665B196-EBE8-127A-8F99-2B02D4C59933}"/>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10" name="Content Placeholder 2">
            <a:extLst>
              <a:ext uri="{FF2B5EF4-FFF2-40B4-BE49-F238E27FC236}">
                <a16:creationId xmlns:a16="http://schemas.microsoft.com/office/drawing/2014/main" id="{8F89D6F6-F473-1D48-76D3-8F8ECC8541B1}"/>
              </a:ext>
            </a:extLst>
          </p:cNvPr>
          <p:cNvSpPr>
            <a:spLocks noGrp="1"/>
          </p:cNvSpPr>
          <p:nvPr>
            <p:ph idx="1" hasCustomPrompt="1"/>
          </p:nvPr>
        </p:nvSpPr>
        <p:spPr>
          <a:xfrm>
            <a:off x="434565" y="1592009"/>
            <a:ext cx="11235351" cy="4478591"/>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Tree>
    <p:extLst>
      <p:ext uri="{BB962C8B-B14F-4D97-AF65-F5344CB8AC3E}">
        <p14:creationId xmlns:p14="http://schemas.microsoft.com/office/powerpoint/2010/main" val="27454074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434566" y="1807738"/>
            <a:ext cx="3499481" cy="4095866"/>
          </a:xfrm>
        </p:spPr>
        <p:txBody>
          <a:bodyPr/>
          <a:lstStyle>
            <a:lvl1pPr marL="257175" indent="-257175">
              <a:buFont typeface="Arial" panose="020B0604020202020204" pitchFamily="34" charset="0"/>
              <a:buChar char="•"/>
              <a:defRPr/>
            </a:lvl1pPr>
          </a:lstStyle>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365760" lvl="1" indent="-182880"/>
            <a:endParaRPr lang="en-US" sz="1200" dirty="0"/>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solidFill>
                  <a:schemeClr val="tx1"/>
                </a:solidFill>
              </a:defRPr>
            </a:lvl1pPr>
          </a:lstStyle>
          <a:p>
            <a:r>
              <a:rPr lang="en-US" dirty="0"/>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4302500" y="1807738"/>
            <a:ext cx="3499481" cy="4095866"/>
          </a:xfrm>
        </p:spPr>
        <p:txBody>
          <a:bodyPr/>
          <a:lstStyle>
            <a:lvl1pPr marL="257175" indent="-257175">
              <a:buFont typeface="Arial" panose="020B0604020202020204" pitchFamily="34" charset="0"/>
              <a:buChar char="•"/>
              <a:defRPr/>
            </a:lvl1pPr>
          </a:lstStyle>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p:txBody>
      </p:sp>
      <p:sp>
        <p:nvSpPr>
          <p:cNvPr id="13" name="Content Placeholder 2">
            <a:extLst>
              <a:ext uri="{FF2B5EF4-FFF2-40B4-BE49-F238E27FC236}">
                <a16:creationId xmlns:a16="http://schemas.microsoft.com/office/drawing/2014/main" id="{4725BCCD-FCB0-F046-8FEC-CFDB3D954BB1}"/>
              </a:ext>
            </a:extLst>
          </p:cNvPr>
          <p:cNvSpPr>
            <a:spLocks noGrp="1"/>
          </p:cNvSpPr>
          <p:nvPr>
            <p:ph idx="15" hasCustomPrompt="1"/>
          </p:nvPr>
        </p:nvSpPr>
        <p:spPr>
          <a:xfrm>
            <a:off x="8170436" y="1807738"/>
            <a:ext cx="3499481" cy="4095866"/>
          </a:xfrm>
        </p:spPr>
        <p:txBody>
          <a:bodyPr/>
          <a:lstStyle>
            <a:lvl1pPr marL="257175" indent="-257175">
              <a:buFont typeface="Arial" panose="020B0604020202020204" pitchFamily="34" charset="0"/>
              <a:buChar char="•"/>
              <a:defRPr/>
            </a:lvl1pPr>
          </a:lstStyle>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p:txBody>
      </p:sp>
      <p:sp>
        <p:nvSpPr>
          <p:cNvPr id="14" name="Text Placeholder 4">
            <a:extLst>
              <a:ext uri="{FF2B5EF4-FFF2-40B4-BE49-F238E27FC236}">
                <a16:creationId xmlns:a16="http://schemas.microsoft.com/office/drawing/2014/main" id="{0565A7FD-6ECC-2B19-F619-DA126828DFFB}"/>
              </a:ext>
            </a:extLst>
          </p:cNvPr>
          <p:cNvSpPr>
            <a:spLocks noGrp="1"/>
          </p:cNvSpPr>
          <p:nvPr>
            <p:ph type="body" sz="quarter" idx="11"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a:t>Subtitle Goes Here (if needed) </a:t>
            </a:r>
          </a:p>
        </p:txBody>
      </p:sp>
    </p:spTree>
    <p:extLst>
      <p:ext uri="{BB962C8B-B14F-4D97-AF65-F5344CB8AC3E}">
        <p14:creationId xmlns:p14="http://schemas.microsoft.com/office/powerpoint/2010/main" val="2393174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hree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4302500" y="1715272"/>
            <a:ext cx="3499481" cy="4188332"/>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13" name="Content Placeholder 2">
            <a:extLst>
              <a:ext uri="{FF2B5EF4-FFF2-40B4-BE49-F238E27FC236}">
                <a16:creationId xmlns:a16="http://schemas.microsoft.com/office/drawing/2014/main" id="{4725BCCD-FCB0-F046-8FEC-CFDB3D954BB1}"/>
              </a:ext>
            </a:extLst>
          </p:cNvPr>
          <p:cNvSpPr>
            <a:spLocks noGrp="1"/>
          </p:cNvSpPr>
          <p:nvPr>
            <p:ph idx="15" hasCustomPrompt="1"/>
          </p:nvPr>
        </p:nvSpPr>
        <p:spPr>
          <a:xfrm>
            <a:off x="8170436" y="1715272"/>
            <a:ext cx="3499481" cy="4188332"/>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14" name="Content Placeholder 2">
            <a:extLst>
              <a:ext uri="{FF2B5EF4-FFF2-40B4-BE49-F238E27FC236}">
                <a16:creationId xmlns:a16="http://schemas.microsoft.com/office/drawing/2014/main" id="{90DC08B6-A867-B82F-28C8-C2B243AD7F34}"/>
              </a:ext>
            </a:extLst>
          </p:cNvPr>
          <p:cNvSpPr>
            <a:spLocks noGrp="1"/>
          </p:cNvSpPr>
          <p:nvPr>
            <p:ph idx="16" hasCustomPrompt="1"/>
          </p:nvPr>
        </p:nvSpPr>
        <p:spPr>
          <a:xfrm>
            <a:off x="434566" y="1724671"/>
            <a:ext cx="3499481" cy="4188332"/>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Tree>
    <p:extLst>
      <p:ext uri="{BB962C8B-B14F-4D97-AF65-F5344CB8AC3E}">
        <p14:creationId xmlns:p14="http://schemas.microsoft.com/office/powerpoint/2010/main" val="1936232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D48387-1184-0C3C-2C45-6BBB025EC662}"/>
              </a:ext>
            </a:extLst>
          </p:cNvPr>
          <p:cNvSpPr>
            <a:spLocks noGrp="1"/>
          </p:cNvSpPr>
          <p:nvPr>
            <p:ph type="pic" sz="quarter" idx="12"/>
          </p:nvPr>
        </p:nvSpPr>
        <p:spPr>
          <a:xfrm>
            <a:off x="6350" y="-7144"/>
            <a:ext cx="12179300" cy="6872288"/>
          </a:xfrm>
        </p:spPr>
        <p:txBody>
          <a:bodyPr/>
          <a:lstStyle/>
          <a:p>
            <a:r>
              <a:rPr lang="en-US"/>
              <a:t>Click icon to add picture</a:t>
            </a:r>
            <a:endParaRPr lang="en-US" dirty="0"/>
          </a:p>
        </p:txBody>
      </p:sp>
      <p:sp>
        <p:nvSpPr>
          <p:cNvPr id="4" name="Text Placeholder 7">
            <a:extLst>
              <a:ext uri="{FF2B5EF4-FFF2-40B4-BE49-F238E27FC236}">
                <a16:creationId xmlns:a16="http://schemas.microsoft.com/office/drawing/2014/main" id="{BE839A1C-5FD7-5F92-D9BB-B964DE6AA9B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5" name="Picture 4">
            <a:extLst>
              <a:ext uri="{FF2B5EF4-FFF2-40B4-BE49-F238E27FC236}">
                <a16:creationId xmlns:a16="http://schemas.microsoft.com/office/drawing/2014/main" id="{D03035B5-04D4-9F44-D9C3-481B0E3E5868}"/>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4D56C8A6-333F-60C3-6943-DADF1A594D6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18730F42-381E-1CB2-78AB-F2CCCCF80975}"/>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ln w="3175">
                  <a:noFill/>
                </a:ln>
                <a:solidFill>
                  <a:schemeClr val="tx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25614006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screen video">
    <p:spTree>
      <p:nvGrpSpPr>
        <p:cNvPr id="1" name=""/>
        <p:cNvGrpSpPr/>
        <p:nvPr/>
      </p:nvGrpSpPr>
      <p:grpSpPr>
        <a:xfrm>
          <a:off x="0" y="0"/>
          <a:ext cx="0" cy="0"/>
          <a:chOff x="0" y="0"/>
          <a:chExt cx="0" cy="0"/>
        </a:xfrm>
      </p:grpSpPr>
      <p:sp>
        <p:nvSpPr>
          <p:cNvPr id="6" name="Media Placeholder 5">
            <a:extLst>
              <a:ext uri="{FF2B5EF4-FFF2-40B4-BE49-F238E27FC236}">
                <a16:creationId xmlns:a16="http://schemas.microsoft.com/office/drawing/2014/main" id="{76B30409-CB74-BDC3-2B3B-848B005CF270}"/>
              </a:ext>
            </a:extLst>
          </p:cNvPr>
          <p:cNvSpPr>
            <a:spLocks noGrp="1"/>
          </p:cNvSpPr>
          <p:nvPr>
            <p:ph type="media" sz="quarter" idx="12"/>
          </p:nvPr>
        </p:nvSpPr>
        <p:spPr>
          <a:xfrm>
            <a:off x="0" y="0"/>
            <a:ext cx="12192000" cy="6858000"/>
          </a:xfrm>
        </p:spPr>
        <p:txBody>
          <a:bodyPr/>
          <a:lstStyle/>
          <a:p>
            <a:r>
              <a:rPr lang="en-US"/>
              <a:t>Click icon to add media</a:t>
            </a:r>
          </a:p>
        </p:txBody>
      </p:sp>
      <p:sp>
        <p:nvSpPr>
          <p:cNvPr id="4" name="Text Placeholder 7">
            <a:extLst>
              <a:ext uri="{FF2B5EF4-FFF2-40B4-BE49-F238E27FC236}">
                <a16:creationId xmlns:a16="http://schemas.microsoft.com/office/drawing/2014/main" id="{BE839A1C-5FD7-5F92-D9BB-B964DE6AA9B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5" name="Picture 4">
            <a:extLst>
              <a:ext uri="{FF2B5EF4-FFF2-40B4-BE49-F238E27FC236}">
                <a16:creationId xmlns:a16="http://schemas.microsoft.com/office/drawing/2014/main" id="{D03035B5-04D4-9F44-D9C3-481B0E3E5868}"/>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4D56C8A6-333F-60C3-6943-DADF1A594D6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18730F42-381E-1CB2-78AB-F2CCCCF80975}"/>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18820974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ur Miss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005ABE3-E4BD-06AA-A4BD-0D0CA5269A05}"/>
              </a:ext>
            </a:extLst>
          </p:cNvPr>
          <p:cNvPicPr>
            <a:picLocks noChangeAspect="1"/>
          </p:cNvPicPr>
          <p:nvPr userDrawn="1"/>
        </p:nvPicPr>
        <p:blipFill rotWithShape="1">
          <a:blip r:embed="rId2">
            <a:alphaModFix/>
          </a:blip>
          <a:srcRect r="1722" b="16769"/>
          <a:stretch/>
        </p:blipFill>
        <p:spPr>
          <a:xfrm>
            <a:off x="0" y="-9144"/>
            <a:ext cx="12188952" cy="6876288"/>
          </a:xfrm>
          <a:prstGeom prst="rect">
            <a:avLst/>
          </a:prstGeom>
          <a:noFill/>
        </p:spPr>
      </p:pic>
      <p:sp>
        <p:nvSpPr>
          <p:cNvPr id="2" name="Rectangle 1">
            <a:extLst>
              <a:ext uri="{FF2B5EF4-FFF2-40B4-BE49-F238E27FC236}">
                <a16:creationId xmlns:a16="http://schemas.microsoft.com/office/drawing/2014/main" id="{8A090163-A502-DB10-4B99-E0E40D595B31}"/>
              </a:ext>
            </a:extLst>
          </p:cNvPr>
          <p:cNvSpPr/>
          <p:nvPr userDrawn="1"/>
        </p:nvSpPr>
        <p:spPr>
          <a:xfrm>
            <a:off x="0" y="-9144"/>
            <a:ext cx="12192000" cy="6867144"/>
          </a:xfrm>
          <a:prstGeom prst="rect">
            <a:avLst/>
          </a:prstGeom>
          <a:gradFill>
            <a:gsLst>
              <a:gs pos="0">
                <a:schemeClr val="bg1"/>
              </a:gs>
              <a:gs pos="100000">
                <a:schemeClr val="tx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
            <a:extLst>
              <a:ext uri="{FF2B5EF4-FFF2-40B4-BE49-F238E27FC236}">
                <a16:creationId xmlns:a16="http://schemas.microsoft.com/office/drawing/2014/main" id="{4D56C8A6-333F-60C3-6943-DADF1A594D6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9" name="TextBox 8">
            <a:extLst>
              <a:ext uri="{FF2B5EF4-FFF2-40B4-BE49-F238E27FC236}">
                <a16:creationId xmlns:a16="http://schemas.microsoft.com/office/drawing/2014/main" id="{7A13E765-4A56-97DD-B485-AA5D241F137C}"/>
              </a:ext>
            </a:extLst>
          </p:cNvPr>
          <p:cNvSpPr txBox="1"/>
          <p:nvPr userDrawn="1"/>
        </p:nvSpPr>
        <p:spPr>
          <a:xfrm>
            <a:off x="1229059" y="495185"/>
            <a:ext cx="9733882" cy="2792431"/>
          </a:xfrm>
          <a:prstGeom prst="rect">
            <a:avLst/>
          </a:prstGeom>
          <a:noFill/>
          <a:effectLst/>
        </p:spPr>
        <p:txBody>
          <a:bodyPr wrap="square" rtlCol="0">
            <a:spAutoFit/>
          </a:bodyPr>
          <a:lstStyle/>
          <a:p>
            <a:pPr marL="0" marR="0" algn="ctr">
              <a:lnSpc>
                <a:spcPct val="114000"/>
              </a:lnSpc>
              <a:spcBef>
                <a:spcPts val="0"/>
              </a:spcBef>
              <a:spcAft>
                <a:spcPts val="800"/>
              </a:spcAft>
            </a:pPr>
            <a:r>
              <a:rPr lang="en-US" sz="3800" b="1" dirty="0">
                <a:solidFill>
                  <a:schemeClr val="tx2"/>
                </a:solidFill>
                <a:effectLst/>
                <a:latin typeface="Montserrat" panose="020B0604020202020204" pitchFamily="2" charset="0"/>
                <a:ea typeface="Calibri" panose="020F0502020204030204" pitchFamily="34" charset="0"/>
                <a:cs typeface="Calibri" panose="020F0502020204030204" pitchFamily="34" charset="0"/>
              </a:rPr>
              <a:t>OUR MISSION</a:t>
            </a:r>
          </a:p>
          <a:p>
            <a:pPr marL="0" marR="0" algn="ctr">
              <a:lnSpc>
                <a:spcPct val="114000"/>
              </a:lnSpc>
              <a:spcBef>
                <a:spcPts val="0"/>
              </a:spcBef>
              <a:spcAft>
                <a:spcPts val="800"/>
              </a:spcAft>
            </a:pPr>
            <a:r>
              <a:rPr lang="en-US" sz="2800" dirty="0">
                <a:solidFill>
                  <a:schemeClr val="tx2"/>
                </a:solidFill>
                <a:effectLst/>
                <a:latin typeface="+mn-lt"/>
                <a:ea typeface="Calibri" panose="020F0502020204030204" pitchFamily="34" charset="0"/>
                <a:cs typeface="Calibri" panose="020F0502020204030204" pitchFamily="34" charset="0"/>
              </a:rPr>
              <a:t>Connecting people, products and places</a:t>
            </a:r>
            <a:br>
              <a:rPr lang="en-US" sz="2800" dirty="0">
                <a:solidFill>
                  <a:schemeClr val="tx2"/>
                </a:solidFill>
                <a:effectLst/>
                <a:latin typeface="+mn-lt"/>
                <a:ea typeface="Calibri" panose="020F0502020204030204" pitchFamily="34" charset="0"/>
                <a:cs typeface="Calibri" panose="020F0502020204030204" pitchFamily="34" charset="0"/>
              </a:rPr>
            </a:br>
            <a:r>
              <a:rPr lang="en-US" sz="2800" dirty="0">
                <a:solidFill>
                  <a:schemeClr val="tx2"/>
                </a:solidFill>
                <a:effectLst/>
                <a:latin typeface="+mn-lt"/>
                <a:ea typeface="Calibri" panose="020F0502020204030204" pitchFamily="34" charset="0"/>
                <a:cs typeface="Calibri" panose="020F0502020204030204" pitchFamily="34" charset="0"/>
              </a:rPr>
              <a:t>safely and efficiently with customer focus, accountability and environmental sensitivity to enhance the economy and vitality of North Carolina</a:t>
            </a:r>
            <a:endParaRPr lang="en-US" sz="2800" dirty="0">
              <a:solidFill>
                <a:schemeClr val="tx2"/>
              </a:solidFill>
              <a:effectLst/>
              <a:latin typeface="+mn-lt"/>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F7251470-CC7A-FFE4-FF48-D5BD2FE44EB5}"/>
              </a:ext>
            </a:extLst>
          </p:cNvPr>
          <p:cNvPicPr>
            <a:picLocks noChangeAspect="1"/>
          </p:cNvPicPr>
          <p:nvPr userDrawn="1"/>
        </p:nvPicPr>
        <p:blipFill>
          <a:blip r:embed="rId3"/>
          <a:stretch>
            <a:fillRect/>
          </a:stretch>
        </p:blipFill>
        <p:spPr>
          <a:xfrm>
            <a:off x="5043737" y="3426706"/>
            <a:ext cx="2104526" cy="2104526"/>
          </a:xfrm>
          <a:prstGeom prst="rect">
            <a:avLst/>
          </a:prstGeom>
        </p:spPr>
      </p:pic>
      <p:sp>
        <p:nvSpPr>
          <p:cNvPr id="8" name="Slide Number Placeholder 4">
            <a:extLst>
              <a:ext uri="{FF2B5EF4-FFF2-40B4-BE49-F238E27FC236}">
                <a16:creationId xmlns:a16="http://schemas.microsoft.com/office/drawing/2014/main" id="{EA42ACB7-BE5B-7D25-9496-0BFC7899A06C}"/>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bg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2270664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 One Line (printer friend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3" y="2159627"/>
            <a:ext cx="10982679" cy="1655762"/>
          </a:xfrm>
          <a:prstGeom prst="rect">
            <a:avLst/>
          </a:prstGeom>
        </p:spPr>
        <p:txBody>
          <a:bodyPr anchor="b">
            <a:noAutofit/>
          </a:bodyPr>
          <a:lstStyle>
            <a:lvl1pPr algn="l">
              <a:defRPr sz="3800" b="1" i="0">
                <a:solidFill>
                  <a:schemeClr val="tx1"/>
                </a:solidFill>
                <a:latin typeface="Montserrat" pitchFamily="2" charset="77"/>
              </a:defRPr>
            </a:lvl1pPr>
          </a:lstStyle>
          <a:p>
            <a:r>
              <a:rPr lang="en-US" dirty="0"/>
              <a:t>Presentation Title 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82679" cy="717525"/>
          </a:xfrm>
        </p:spPr>
        <p:txBody>
          <a:bodyPr>
            <a:noAutofit/>
          </a:bodyPr>
          <a:lstStyle>
            <a:lvl1pPr marL="0" indent="0" algn="l">
              <a:buNone/>
              <a:defRPr sz="1800" b="0" i="0">
                <a:solidFill>
                  <a:schemeClr val="tx1"/>
                </a:solidFill>
                <a:latin typeface="Montserrat Medium" panose="000006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or Presenter’s Name</a:t>
            </a:r>
          </a:p>
        </p:txBody>
      </p:sp>
      <p:pic>
        <p:nvPicPr>
          <p:cNvPr id="9" name="Picture 8">
            <a:extLst>
              <a:ext uri="{FF2B5EF4-FFF2-40B4-BE49-F238E27FC236}">
                <a16:creationId xmlns:a16="http://schemas.microsoft.com/office/drawing/2014/main" id="{4B81E5E7-CF95-0F41-AD31-CB3238F92F2D}"/>
              </a:ext>
            </a:extLst>
          </p:cNvPr>
          <p:cNvPicPr>
            <a:picLocks noChangeAspect="1"/>
          </p:cNvPicPr>
          <p:nvPr userDrawn="1"/>
        </p:nvPicPr>
        <p:blipFill>
          <a:blip r:embed="rId2"/>
          <a:srcRect/>
          <a:stretch/>
        </p:blipFill>
        <p:spPr>
          <a:xfrm>
            <a:off x="565347" y="926860"/>
            <a:ext cx="3316974" cy="782656"/>
          </a:xfrm>
          <a:prstGeom prst="rect">
            <a:avLst/>
          </a:prstGeom>
        </p:spPr>
      </p:pic>
      <p:sp>
        <p:nvSpPr>
          <p:cNvPr id="6" name="Text Placeholder 5">
            <a:extLst>
              <a:ext uri="{FF2B5EF4-FFF2-40B4-BE49-F238E27FC236}">
                <a16:creationId xmlns:a16="http://schemas.microsoft.com/office/drawing/2014/main" id="{AD37EE8E-F308-4E1D-CF82-6A6553155209}"/>
              </a:ext>
            </a:extLst>
          </p:cNvPr>
          <p:cNvSpPr>
            <a:spLocks noGrp="1"/>
          </p:cNvSpPr>
          <p:nvPr>
            <p:ph type="body" sz="quarter" idx="10" hasCustomPrompt="1"/>
          </p:nvPr>
        </p:nvSpPr>
        <p:spPr>
          <a:xfrm>
            <a:off x="546714" y="4726174"/>
            <a:ext cx="10982678" cy="345553"/>
          </a:xfrm>
        </p:spPr>
        <p:txBody>
          <a:bodyPr/>
          <a:lstStyle>
            <a:lvl1pPr marL="0" indent="0">
              <a:buNone/>
              <a:defRPr sz="1800">
                <a:solidFill>
                  <a:schemeClr val="tx1"/>
                </a:solidFill>
              </a:defRPr>
            </a:lvl1pPr>
          </a:lstStyle>
          <a:p>
            <a:pPr lvl="0"/>
            <a:r>
              <a:rPr lang="en-US" dirty="0"/>
              <a:t>Date goes here</a:t>
            </a:r>
          </a:p>
        </p:txBody>
      </p:sp>
      <p:sp>
        <p:nvSpPr>
          <p:cNvPr id="14" name="Subtitle 2">
            <a:extLst>
              <a:ext uri="{FF2B5EF4-FFF2-40B4-BE49-F238E27FC236}">
                <a16:creationId xmlns:a16="http://schemas.microsoft.com/office/drawing/2014/main" id="{DE92893C-2F36-1C11-3023-1DBF9FA8CB1F}"/>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dirty="0">
                <a:solidFill>
                  <a:srgbClr val="718594"/>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dirty="0">
              <a:solidFill>
                <a:srgbClr val="718594"/>
              </a:solidFill>
              <a:latin typeface="Montserrat Light" pitchFamily="2" charset="77"/>
            </a:endParaRPr>
          </a:p>
        </p:txBody>
      </p:sp>
    </p:spTree>
    <p:extLst>
      <p:ext uri="{BB962C8B-B14F-4D97-AF65-F5344CB8AC3E}">
        <p14:creationId xmlns:p14="http://schemas.microsoft.com/office/powerpoint/2010/main" val="3391138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ur Vision">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136F9094-84F7-01D5-D79F-E4AC328D655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9567" b="31978"/>
          <a:stretch>
            <a:fillRect/>
          </a:stretch>
        </p:blipFill>
        <p:spPr bwMode="auto">
          <a:xfrm>
            <a:off x="1588" y="-9525"/>
            <a:ext cx="12188825"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AF052476-E25E-1CEE-6F0B-6A497641C4BC}"/>
              </a:ext>
            </a:extLst>
          </p:cNvPr>
          <p:cNvSpPr txBox="1"/>
          <p:nvPr userDrawn="1"/>
        </p:nvSpPr>
        <p:spPr>
          <a:xfrm>
            <a:off x="1228725" y="2816225"/>
            <a:ext cx="9734550" cy="1811338"/>
          </a:xfrm>
          <a:prstGeom prst="rect">
            <a:avLst/>
          </a:prstGeom>
          <a:noFill/>
        </p:spPr>
        <p:txBody>
          <a:bodyPr>
            <a:spAutoFit/>
          </a:bodyPr>
          <a:lstStyle/>
          <a:p>
            <a:pPr algn="ctr" eaLnBrk="1" fontAlgn="auto" hangingPunct="1">
              <a:lnSpc>
                <a:spcPct val="114000"/>
              </a:lnSpc>
              <a:spcBef>
                <a:spcPts val="0"/>
              </a:spcBef>
              <a:spcAft>
                <a:spcPts val="800"/>
              </a:spcAft>
              <a:defRPr/>
            </a:pPr>
            <a:r>
              <a:rPr lang="en-US" sz="3800" b="1" dirty="0">
                <a:solidFill>
                  <a:schemeClr val="bg1"/>
                </a:solidFill>
                <a:latin typeface="Montserrat" panose="020B0604020202020204" pitchFamily="2" charset="0"/>
                <a:ea typeface="Calibri" panose="020F0502020204030204" pitchFamily="34" charset="0"/>
                <a:cs typeface="Calibri" panose="020F0502020204030204" pitchFamily="34" charset="0"/>
              </a:rPr>
              <a:t>OUR VISION</a:t>
            </a:r>
          </a:p>
          <a:p>
            <a:pPr algn="ctr" eaLnBrk="1" fontAlgn="auto" hangingPunct="1">
              <a:lnSpc>
                <a:spcPct val="114000"/>
              </a:lnSpc>
              <a:spcBef>
                <a:spcPts val="0"/>
              </a:spcBef>
              <a:spcAft>
                <a:spcPts val="800"/>
              </a:spcAft>
              <a:defRPr/>
            </a:pPr>
            <a:r>
              <a:rPr lang="en-US" sz="2800" dirty="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Calibri" panose="020F0502020204030204" pitchFamily="34" charset="0"/>
              </a:rPr>
              <a:t>A global leader in providing</a:t>
            </a:r>
            <a:br>
              <a:rPr lang="en-US" sz="2800" dirty="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Calibri" panose="020F0502020204030204" pitchFamily="34" charset="0"/>
              </a:rPr>
            </a:br>
            <a:r>
              <a:rPr lang="en-US" sz="2800" dirty="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Calibri" panose="020F0502020204030204" pitchFamily="34" charset="0"/>
              </a:rPr>
              <a:t>innovative transportation solutions</a:t>
            </a:r>
            <a:endParaRPr lang="en-US" sz="2800" dirty="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Times New Roman" panose="02020603050405020304" pitchFamily="18" charset="0"/>
            </a:endParaRPr>
          </a:p>
        </p:txBody>
      </p:sp>
      <p:pic>
        <p:nvPicPr>
          <p:cNvPr id="24" name="Picture 15">
            <a:extLst>
              <a:ext uri="{FF2B5EF4-FFF2-40B4-BE49-F238E27FC236}">
                <a16:creationId xmlns:a16="http://schemas.microsoft.com/office/drawing/2014/main" id="{39094D0D-27EC-C22F-D1C5-B53F2BAA887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70488" y="503238"/>
            <a:ext cx="1851025" cy="18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Placeholder 5">
            <a:extLst>
              <a:ext uri="{FF2B5EF4-FFF2-40B4-BE49-F238E27FC236}">
                <a16:creationId xmlns:a16="http://schemas.microsoft.com/office/drawing/2014/main" id="{0F3803D7-A7D4-D82F-5654-267F7D652027}"/>
              </a:ext>
            </a:extLst>
          </p:cNvPr>
          <p:cNvSpPr>
            <a:spLocks noGrp="1"/>
          </p:cNvSpPr>
          <p:nvPr>
            <p:ph type="body" sz="quarter" idx="10"/>
          </p:nvPr>
        </p:nvSpPr>
        <p:spPr>
          <a:xfrm>
            <a:off x="434566" y="6211287"/>
            <a:ext cx="6939167" cy="365125"/>
          </a:xfrm>
        </p:spPr>
        <p:txBody>
          <a:bodyPr/>
          <a:lstStyle>
            <a:lvl1pPr marL="0" indent="0">
              <a:buNone/>
              <a:defRPr sz="1300"/>
            </a:lvl1pPr>
          </a:lstStyle>
          <a:p>
            <a:pPr lvl="0"/>
            <a:r>
              <a:rPr lang="en-US"/>
              <a:t>Click to edit Master text styles</a:t>
            </a:r>
          </a:p>
        </p:txBody>
      </p:sp>
      <p:sp>
        <p:nvSpPr>
          <p:cNvPr id="26" name="Slide Number Placeholder 4">
            <a:extLst>
              <a:ext uri="{FF2B5EF4-FFF2-40B4-BE49-F238E27FC236}">
                <a16:creationId xmlns:a16="http://schemas.microsoft.com/office/drawing/2014/main" id="{401519D4-3F1E-90E5-382E-B249EC22EF4E}"/>
              </a:ext>
            </a:extLst>
          </p:cNvPr>
          <p:cNvSpPr>
            <a:spLocks noGrp="1"/>
          </p:cNvSpPr>
          <p:nvPr>
            <p:ph type="sldNum" sz="quarter" idx="11"/>
          </p:nvPr>
        </p:nvSpPr>
        <p:spPr>
          <a:xfrm>
            <a:off x="11256963" y="6265863"/>
            <a:ext cx="528637" cy="365125"/>
          </a:xfrm>
          <a:prstGeom prst="rect">
            <a:avLst/>
          </a:prstGeom>
        </p:spPr>
        <p:txBody>
          <a:bodyPr vert="horz" lIns="91440" tIns="45720" rIns="91440" bIns="45720" rtlCol="0" anchor="ctr"/>
          <a:lstStyle>
            <a:lvl1pPr algn="ctr" eaLnBrk="1" fontAlgn="auto" hangingPunct="1">
              <a:spcBef>
                <a:spcPts val="0"/>
              </a:spcBef>
              <a:spcAft>
                <a:spcPts val="0"/>
              </a:spcAft>
              <a:defRPr sz="1300" b="1" i="0" smtClean="0">
                <a:solidFill>
                  <a:schemeClr val="tx1"/>
                </a:solidFill>
                <a:latin typeface="Montserrat" pitchFamily="2" charset="77"/>
              </a:defRPr>
            </a:lvl1pPr>
          </a:lstStyle>
          <a:p>
            <a:pPr>
              <a:defRPr/>
            </a:pPr>
            <a:fld id="{1EADCA93-67C7-4ADB-B172-95AB102EE876}" type="slidenum">
              <a:rPr lang="en-US"/>
              <a:pPr>
                <a:defRPr/>
              </a:pPr>
              <a:t>‹#›</a:t>
            </a:fld>
            <a:endParaRPr lang="en-US" dirty="0"/>
          </a:p>
        </p:txBody>
      </p:sp>
      <p:grpSp>
        <p:nvGrpSpPr>
          <p:cNvPr id="38" name="Group 37">
            <a:extLst>
              <a:ext uri="{FF2B5EF4-FFF2-40B4-BE49-F238E27FC236}">
                <a16:creationId xmlns:a16="http://schemas.microsoft.com/office/drawing/2014/main" id="{BF151072-697D-AA2D-D044-F22E19E2B5AC}"/>
              </a:ext>
            </a:extLst>
          </p:cNvPr>
          <p:cNvGrpSpPr/>
          <p:nvPr userDrawn="1"/>
        </p:nvGrpSpPr>
        <p:grpSpPr>
          <a:xfrm>
            <a:off x="883047" y="5017950"/>
            <a:ext cx="10425906" cy="1073765"/>
            <a:chOff x="0" y="3200400"/>
            <a:chExt cx="11468100" cy="1181100"/>
          </a:xfrm>
          <a:solidFill>
            <a:srgbClr val="FFFFFF">
              <a:alpha val="37000"/>
            </a:srgbClr>
          </a:solidFill>
        </p:grpSpPr>
        <p:pic>
          <p:nvPicPr>
            <p:cNvPr id="3" name="Graphic 2">
              <a:extLst>
                <a:ext uri="{FF2B5EF4-FFF2-40B4-BE49-F238E27FC236}">
                  <a16:creationId xmlns:a16="http://schemas.microsoft.com/office/drawing/2014/main" id="{95A189DA-0085-3694-ED2E-943D7687F8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3200400"/>
              <a:ext cx="1181100" cy="1181100"/>
            </a:xfrm>
            <a:prstGeom prst="rect">
              <a:avLst/>
            </a:prstGeom>
          </p:spPr>
        </p:pic>
        <p:pic>
          <p:nvPicPr>
            <p:cNvPr id="5" name="Graphic 4">
              <a:extLst>
                <a:ext uri="{FF2B5EF4-FFF2-40B4-BE49-F238E27FC236}">
                  <a16:creationId xmlns:a16="http://schemas.microsoft.com/office/drawing/2014/main" id="{4927C28A-1FBC-DAE1-BA91-21481D41F49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469571" y="3200400"/>
              <a:ext cx="1181100" cy="1181100"/>
            </a:xfrm>
            <a:prstGeom prst="rect">
              <a:avLst/>
            </a:prstGeom>
          </p:spPr>
        </p:pic>
        <p:pic>
          <p:nvPicPr>
            <p:cNvPr id="27" name="Graphic 26">
              <a:extLst>
                <a:ext uri="{FF2B5EF4-FFF2-40B4-BE49-F238E27FC236}">
                  <a16:creationId xmlns:a16="http://schemas.microsoft.com/office/drawing/2014/main" id="{B3618775-77CD-13F8-DE27-F9A63AEE74FE}"/>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2939142" y="3200400"/>
              <a:ext cx="1181100" cy="1181100"/>
            </a:xfrm>
            <a:prstGeom prst="rect">
              <a:avLst/>
            </a:prstGeom>
          </p:spPr>
        </p:pic>
        <p:pic>
          <p:nvPicPr>
            <p:cNvPr id="29" name="Graphic 28">
              <a:extLst>
                <a:ext uri="{FF2B5EF4-FFF2-40B4-BE49-F238E27FC236}">
                  <a16:creationId xmlns:a16="http://schemas.microsoft.com/office/drawing/2014/main" id="{05849215-5D51-CA30-952C-392425490EA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408713" y="3200400"/>
              <a:ext cx="1181100" cy="1181100"/>
            </a:xfrm>
            <a:prstGeom prst="rect">
              <a:avLst/>
            </a:prstGeom>
          </p:spPr>
        </p:pic>
        <p:pic>
          <p:nvPicPr>
            <p:cNvPr id="31" name="Graphic 30">
              <a:extLst>
                <a:ext uri="{FF2B5EF4-FFF2-40B4-BE49-F238E27FC236}">
                  <a16:creationId xmlns:a16="http://schemas.microsoft.com/office/drawing/2014/main" id="{7925B1A3-6055-2369-582A-0A370CD2E24B}"/>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878284" y="3200400"/>
              <a:ext cx="1181100" cy="1181100"/>
            </a:xfrm>
            <a:prstGeom prst="rect">
              <a:avLst/>
            </a:prstGeom>
          </p:spPr>
        </p:pic>
        <p:pic>
          <p:nvPicPr>
            <p:cNvPr id="33" name="Graphic 32">
              <a:extLst>
                <a:ext uri="{FF2B5EF4-FFF2-40B4-BE49-F238E27FC236}">
                  <a16:creationId xmlns:a16="http://schemas.microsoft.com/office/drawing/2014/main" id="{300373BA-B8F4-8C59-CB86-F27BF766426B}"/>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347855" y="3200400"/>
              <a:ext cx="1181100" cy="1181100"/>
            </a:xfrm>
            <a:prstGeom prst="rect">
              <a:avLst/>
            </a:prstGeom>
          </p:spPr>
        </p:pic>
        <p:pic>
          <p:nvPicPr>
            <p:cNvPr id="35" name="Graphic 34">
              <a:extLst>
                <a:ext uri="{FF2B5EF4-FFF2-40B4-BE49-F238E27FC236}">
                  <a16:creationId xmlns:a16="http://schemas.microsoft.com/office/drawing/2014/main" id="{A978A935-C94E-EE7C-C7BE-07A222867277}"/>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8817426" y="3200400"/>
              <a:ext cx="1181100" cy="1181100"/>
            </a:xfrm>
            <a:prstGeom prst="rect">
              <a:avLst/>
            </a:prstGeom>
          </p:spPr>
        </p:pic>
        <p:pic>
          <p:nvPicPr>
            <p:cNvPr id="37" name="Graphic 36">
              <a:extLst>
                <a:ext uri="{FF2B5EF4-FFF2-40B4-BE49-F238E27FC236}">
                  <a16:creationId xmlns:a16="http://schemas.microsoft.com/office/drawing/2014/main" id="{7C2EE1F8-7F06-957D-DF59-6D4E2B16D349}"/>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0287000" y="3200400"/>
              <a:ext cx="1181100" cy="1181100"/>
            </a:xfrm>
            <a:prstGeom prst="rect">
              <a:avLst/>
            </a:prstGeom>
          </p:spPr>
        </p:pic>
      </p:grpSp>
    </p:spTree>
    <p:extLst>
      <p:ext uri="{BB962C8B-B14F-4D97-AF65-F5344CB8AC3E}">
        <p14:creationId xmlns:p14="http://schemas.microsoft.com/office/powerpoint/2010/main" val="36563175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act Us-single or double contact">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B6EADB7-3CC0-7099-8C49-4EDEA7395E8A}"/>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33" name="Text Placeholder 4">
            <a:extLst>
              <a:ext uri="{FF2B5EF4-FFF2-40B4-BE49-F238E27FC236}">
                <a16:creationId xmlns:a16="http://schemas.microsoft.com/office/drawing/2014/main" id="{D40490E3-9ACA-A37E-B32C-788800F3A69D}"/>
              </a:ext>
            </a:extLst>
          </p:cNvPr>
          <p:cNvSpPr>
            <a:spLocks noGrp="1"/>
          </p:cNvSpPr>
          <p:nvPr>
            <p:ph type="body" sz="quarter" idx="13" hasCustomPrompt="1"/>
          </p:nvPr>
        </p:nvSpPr>
        <p:spPr>
          <a:xfrm>
            <a:off x="965881" y="4462389"/>
            <a:ext cx="3169751" cy="554880"/>
          </a:xfrm>
        </p:spPr>
        <p:txBody>
          <a:bodyPr>
            <a:noAutofit/>
          </a:bodyPr>
          <a:lstStyle>
            <a:lvl1pPr marL="0" indent="0">
              <a:buFont typeface="Arial" panose="020B0604020202020204" pitchFamily="34" charset="0"/>
              <a:buNone/>
              <a:defRPr sz="1800" b="1" i="0">
                <a:solidFill>
                  <a:schemeClr val="bg1"/>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err="1"/>
              <a:t>ncdot.gov</a:t>
            </a:r>
            <a:endParaRPr lang="en-US" dirty="0"/>
          </a:p>
        </p:txBody>
      </p:sp>
      <p:sp>
        <p:nvSpPr>
          <p:cNvPr id="35" name="TextBox 34">
            <a:extLst>
              <a:ext uri="{FF2B5EF4-FFF2-40B4-BE49-F238E27FC236}">
                <a16:creationId xmlns:a16="http://schemas.microsoft.com/office/drawing/2014/main" id="{2074EDC5-E1D5-BF3A-B15B-FB990EE1C9C7}"/>
              </a:ext>
            </a:extLst>
          </p:cNvPr>
          <p:cNvSpPr txBox="1"/>
          <p:nvPr userDrawn="1"/>
        </p:nvSpPr>
        <p:spPr>
          <a:xfrm>
            <a:off x="950286" y="4964311"/>
            <a:ext cx="1285920" cy="379015"/>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@NCDOT</a:t>
            </a:r>
          </a:p>
        </p:txBody>
      </p:sp>
      <p:pic>
        <p:nvPicPr>
          <p:cNvPr id="37" name="Picture 36">
            <a:extLst>
              <a:ext uri="{FF2B5EF4-FFF2-40B4-BE49-F238E27FC236}">
                <a16:creationId xmlns:a16="http://schemas.microsoft.com/office/drawing/2014/main" id="{FE0FCD33-9A5F-5ED3-1EF2-8C55463BD7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4545" y="5090075"/>
            <a:ext cx="260587" cy="211561"/>
          </a:xfrm>
          <a:prstGeom prst="rect">
            <a:avLst/>
          </a:prstGeom>
        </p:spPr>
      </p:pic>
      <p:pic>
        <p:nvPicPr>
          <p:cNvPr id="38" name="Picture 37">
            <a:extLst>
              <a:ext uri="{FF2B5EF4-FFF2-40B4-BE49-F238E27FC236}">
                <a16:creationId xmlns:a16="http://schemas.microsoft.com/office/drawing/2014/main" id="{E61F0A0E-CA22-C649-F088-049632D0FE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3940" y="4491594"/>
            <a:ext cx="267093" cy="213674"/>
          </a:xfrm>
          <a:prstGeom prst="rect">
            <a:avLst/>
          </a:prstGeom>
        </p:spPr>
      </p:pic>
      <p:pic>
        <p:nvPicPr>
          <p:cNvPr id="39" name="Picture 38">
            <a:extLst>
              <a:ext uri="{FF2B5EF4-FFF2-40B4-BE49-F238E27FC236}">
                <a16:creationId xmlns:a16="http://schemas.microsoft.com/office/drawing/2014/main" id="{1C58AE78-EC8E-6E07-C646-51F69E84701F}"/>
              </a:ext>
            </a:extLst>
          </p:cNvPr>
          <p:cNvPicPr>
            <a:picLocks noChangeAspect="1"/>
          </p:cNvPicPr>
          <p:nvPr userDrawn="1"/>
        </p:nvPicPr>
        <p:blipFill>
          <a:blip r:embed="rId5"/>
          <a:stretch>
            <a:fillRect/>
          </a:stretch>
        </p:blipFill>
        <p:spPr>
          <a:xfrm>
            <a:off x="2368025" y="5530686"/>
            <a:ext cx="260587" cy="260587"/>
          </a:xfrm>
          <a:prstGeom prst="rect">
            <a:avLst/>
          </a:prstGeom>
        </p:spPr>
      </p:pic>
      <p:pic>
        <p:nvPicPr>
          <p:cNvPr id="40" name="Picture 39">
            <a:extLst>
              <a:ext uri="{FF2B5EF4-FFF2-40B4-BE49-F238E27FC236}">
                <a16:creationId xmlns:a16="http://schemas.microsoft.com/office/drawing/2014/main" id="{F9438435-38A5-4D88-608F-C3AD7E30289B}"/>
              </a:ext>
            </a:extLst>
          </p:cNvPr>
          <p:cNvPicPr>
            <a:picLocks noChangeAspect="1"/>
          </p:cNvPicPr>
          <p:nvPr userDrawn="1"/>
        </p:nvPicPr>
        <p:blipFill>
          <a:blip r:embed="rId6"/>
          <a:stretch>
            <a:fillRect/>
          </a:stretch>
        </p:blipFill>
        <p:spPr>
          <a:xfrm>
            <a:off x="2368025" y="5076011"/>
            <a:ext cx="260587" cy="260587"/>
          </a:xfrm>
          <a:prstGeom prst="rect">
            <a:avLst/>
          </a:prstGeom>
        </p:spPr>
      </p:pic>
      <p:pic>
        <p:nvPicPr>
          <p:cNvPr id="41" name="Picture 40">
            <a:extLst>
              <a:ext uri="{FF2B5EF4-FFF2-40B4-BE49-F238E27FC236}">
                <a16:creationId xmlns:a16="http://schemas.microsoft.com/office/drawing/2014/main" id="{24F4BC91-610D-9C86-27A6-2A4CA2C5A0AB}"/>
              </a:ext>
            </a:extLst>
          </p:cNvPr>
          <p:cNvPicPr>
            <a:picLocks noChangeAspect="1"/>
          </p:cNvPicPr>
          <p:nvPr userDrawn="1"/>
        </p:nvPicPr>
        <p:blipFill>
          <a:blip r:embed="rId7"/>
          <a:stretch>
            <a:fillRect/>
          </a:stretch>
        </p:blipFill>
        <p:spPr>
          <a:xfrm>
            <a:off x="673940" y="5522099"/>
            <a:ext cx="295255" cy="290516"/>
          </a:xfrm>
          <a:prstGeom prst="rect">
            <a:avLst/>
          </a:prstGeom>
        </p:spPr>
      </p:pic>
      <p:sp>
        <p:nvSpPr>
          <p:cNvPr id="43" name="TextBox 42">
            <a:extLst>
              <a:ext uri="{FF2B5EF4-FFF2-40B4-BE49-F238E27FC236}">
                <a16:creationId xmlns:a16="http://schemas.microsoft.com/office/drawing/2014/main" id="{2DBE9519-D88E-1749-BDA7-352FC4E514E0}"/>
              </a:ext>
            </a:extLst>
          </p:cNvPr>
          <p:cNvSpPr txBox="1"/>
          <p:nvPr userDrawn="1"/>
        </p:nvSpPr>
        <p:spPr>
          <a:xfrm>
            <a:off x="960118" y="5447286"/>
            <a:ext cx="1285920" cy="358560"/>
          </a:xfrm>
          <a:prstGeom prst="rect">
            <a:avLst/>
          </a:prstGeom>
          <a:noFill/>
        </p:spPr>
        <p:txBody>
          <a:bodyPr wrap="square" rtlCol="0">
            <a:spAutoFit/>
          </a:bodyPr>
          <a:lstStyle/>
          <a:p>
            <a:pPr>
              <a:lnSpc>
                <a:spcPct val="150000"/>
              </a:lnSpc>
            </a:pPr>
            <a:r>
              <a:rPr lang="en-US" sz="1300" b="0" i="0" dirty="0">
                <a:solidFill>
                  <a:schemeClr val="bg1"/>
                </a:solidFill>
                <a:latin typeface="Montserrat Light" pitchFamily="2" charset="77"/>
              </a:rPr>
              <a:t>@NCDOT</a:t>
            </a:r>
          </a:p>
        </p:txBody>
      </p:sp>
      <p:sp>
        <p:nvSpPr>
          <p:cNvPr id="45" name="TextBox 44">
            <a:extLst>
              <a:ext uri="{FF2B5EF4-FFF2-40B4-BE49-F238E27FC236}">
                <a16:creationId xmlns:a16="http://schemas.microsoft.com/office/drawing/2014/main" id="{762154A0-A0B6-D570-EDCA-44FBC3370E33}"/>
              </a:ext>
            </a:extLst>
          </p:cNvPr>
          <p:cNvSpPr txBox="1"/>
          <p:nvPr userDrawn="1"/>
        </p:nvSpPr>
        <p:spPr>
          <a:xfrm>
            <a:off x="2681239" y="5013471"/>
            <a:ext cx="2095931" cy="358560"/>
          </a:xfrm>
          <a:prstGeom prst="rect">
            <a:avLst/>
          </a:prstGeom>
          <a:noFill/>
        </p:spPr>
        <p:txBody>
          <a:bodyPr wrap="square" rtlCol="0">
            <a:spAutoFit/>
          </a:bodyPr>
          <a:lstStyle/>
          <a:p>
            <a:pPr>
              <a:lnSpc>
                <a:spcPct val="150000"/>
              </a:lnSpc>
            </a:pPr>
            <a:r>
              <a:rPr lang="en-US" sz="1300" b="0" i="0" dirty="0">
                <a:solidFill>
                  <a:schemeClr val="bg1"/>
                </a:solidFill>
                <a:latin typeface="Montserrat Light" pitchFamily="2" charset="77"/>
              </a:rPr>
              <a:t>NCDOT</a:t>
            </a:r>
          </a:p>
        </p:txBody>
      </p:sp>
      <p:sp>
        <p:nvSpPr>
          <p:cNvPr id="46" name="TextBox 45">
            <a:extLst>
              <a:ext uri="{FF2B5EF4-FFF2-40B4-BE49-F238E27FC236}">
                <a16:creationId xmlns:a16="http://schemas.microsoft.com/office/drawing/2014/main" id="{DB6C3C3D-1C69-D5D9-E2A0-0B32DFDFEB69}"/>
              </a:ext>
            </a:extLst>
          </p:cNvPr>
          <p:cNvSpPr txBox="1"/>
          <p:nvPr userDrawn="1"/>
        </p:nvSpPr>
        <p:spPr>
          <a:xfrm>
            <a:off x="2681239" y="5435051"/>
            <a:ext cx="2095931" cy="358560"/>
          </a:xfrm>
          <a:prstGeom prst="rect">
            <a:avLst/>
          </a:prstGeom>
          <a:noFill/>
        </p:spPr>
        <p:txBody>
          <a:bodyPr wrap="square" rtlCol="0">
            <a:spAutoFit/>
          </a:bodyPr>
          <a:lstStyle/>
          <a:p>
            <a:pPr>
              <a:lnSpc>
                <a:spcPct val="150000"/>
              </a:lnSpc>
            </a:pPr>
            <a:r>
              <a:rPr lang="en-US" sz="1300" b="0" i="0" dirty="0" err="1">
                <a:solidFill>
                  <a:schemeClr val="bg1"/>
                </a:solidFill>
                <a:latin typeface="Montserrat Light" pitchFamily="2" charset="77"/>
              </a:rPr>
              <a:t>ncdotcom</a:t>
            </a:r>
            <a:endParaRPr lang="en-US" sz="1300" b="0" i="0" dirty="0">
              <a:solidFill>
                <a:schemeClr val="bg1"/>
              </a:solidFill>
              <a:latin typeface="Montserrat Light" pitchFamily="2" charset="77"/>
            </a:endParaRPr>
          </a:p>
        </p:txBody>
      </p:sp>
      <p:sp>
        <p:nvSpPr>
          <p:cNvPr id="49" name="Rectangle 48">
            <a:extLst>
              <a:ext uri="{FF2B5EF4-FFF2-40B4-BE49-F238E27FC236}">
                <a16:creationId xmlns:a16="http://schemas.microsoft.com/office/drawing/2014/main" id="{F47309D4-8481-3F44-1630-D48FFD705643}"/>
              </a:ext>
            </a:extLst>
          </p:cNvPr>
          <p:cNvSpPr/>
          <p:nvPr userDrawn="1"/>
        </p:nvSpPr>
        <p:spPr>
          <a:xfrm>
            <a:off x="1002650" y="2634843"/>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Montserrat" pitchFamily="2" charset="77"/>
            </a:endParaRPr>
          </a:p>
        </p:txBody>
      </p:sp>
      <p:sp>
        <p:nvSpPr>
          <p:cNvPr id="51" name="Title 1">
            <a:extLst>
              <a:ext uri="{FF2B5EF4-FFF2-40B4-BE49-F238E27FC236}">
                <a16:creationId xmlns:a16="http://schemas.microsoft.com/office/drawing/2014/main" id="{F8D6BC6F-24AE-6EFC-3FAB-C7B63094440C}"/>
              </a:ext>
            </a:extLst>
          </p:cNvPr>
          <p:cNvSpPr txBox="1">
            <a:spLocks/>
          </p:cNvSpPr>
          <p:nvPr userDrawn="1"/>
        </p:nvSpPr>
        <p:spPr>
          <a:xfrm>
            <a:off x="903091" y="1860730"/>
            <a:ext cx="10615448" cy="565249"/>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82940"/>
                </a:solidFill>
                <a:latin typeface="TransportNewMedium_gdi" pitchFamily="2" charset="77"/>
                <a:ea typeface="+mj-ea"/>
                <a:cs typeface="+mj-cs"/>
              </a:defRPr>
            </a:lvl1pPr>
          </a:lstStyle>
          <a:p>
            <a:r>
              <a:rPr lang="en-US" sz="3800" b="1" i="0" dirty="0">
                <a:solidFill>
                  <a:schemeClr val="bg1"/>
                </a:solidFill>
                <a:latin typeface="Montserrat" pitchFamily="2" charset="77"/>
              </a:rPr>
              <a:t>Contact Us</a:t>
            </a:r>
          </a:p>
        </p:txBody>
      </p:sp>
      <p:sp>
        <p:nvSpPr>
          <p:cNvPr id="3" name="Text Placeholder 2">
            <a:extLst>
              <a:ext uri="{FF2B5EF4-FFF2-40B4-BE49-F238E27FC236}">
                <a16:creationId xmlns:a16="http://schemas.microsoft.com/office/drawing/2014/main" id="{E58E7E8D-E3EF-205A-569A-AC9B67ED51AD}"/>
              </a:ext>
            </a:extLst>
          </p:cNvPr>
          <p:cNvSpPr>
            <a:spLocks noGrp="1"/>
          </p:cNvSpPr>
          <p:nvPr>
            <p:ph type="body" sz="quarter" idx="16" hasCustomPrompt="1"/>
          </p:nvPr>
        </p:nvSpPr>
        <p:spPr>
          <a:xfrm>
            <a:off x="6388100" y="3006725"/>
            <a:ext cx="547844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19" name="Text Placeholder 2">
            <a:extLst>
              <a:ext uri="{FF2B5EF4-FFF2-40B4-BE49-F238E27FC236}">
                <a16:creationId xmlns:a16="http://schemas.microsoft.com/office/drawing/2014/main" id="{9E50309F-CA4A-872E-6F4B-BCBD75710DFF}"/>
              </a:ext>
            </a:extLst>
          </p:cNvPr>
          <p:cNvSpPr>
            <a:spLocks noGrp="1"/>
          </p:cNvSpPr>
          <p:nvPr>
            <p:ph type="body" sz="quarter" idx="17" hasCustomPrompt="1"/>
          </p:nvPr>
        </p:nvSpPr>
        <p:spPr>
          <a:xfrm>
            <a:off x="6400800" y="3362325"/>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0" name="Text Placeholder 2">
            <a:extLst>
              <a:ext uri="{FF2B5EF4-FFF2-40B4-BE49-F238E27FC236}">
                <a16:creationId xmlns:a16="http://schemas.microsoft.com/office/drawing/2014/main" id="{441A9FF9-49E4-B375-297A-B2579C25333E}"/>
              </a:ext>
            </a:extLst>
          </p:cNvPr>
          <p:cNvSpPr>
            <a:spLocks noGrp="1"/>
          </p:cNvSpPr>
          <p:nvPr>
            <p:ph type="body" sz="quarter" idx="18" hasCustomPrompt="1"/>
          </p:nvPr>
        </p:nvSpPr>
        <p:spPr>
          <a:xfrm>
            <a:off x="6400800" y="3692525"/>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21" name="Text Placeholder 2">
            <a:extLst>
              <a:ext uri="{FF2B5EF4-FFF2-40B4-BE49-F238E27FC236}">
                <a16:creationId xmlns:a16="http://schemas.microsoft.com/office/drawing/2014/main" id="{E35AF40F-5851-4563-5F25-ECEAB73ACFBE}"/>
              </a:ext>
            </a:extLst>
          </p:cNvPr>
          <p:cNvSpPr>
            <a:spLocks noGrp="1"/>
          </p:cNvSpPr>
          <p:nvPr>
            <p:ph type="body" sz="quarter" idx="19" hasCustomPrompt="1"/>
          </p:nvPr>
        </p:nvSpPr>
        <p:spPr>
          <a:xfrm>
            <a:off x="966636" y="3016003"/>
            <a:ext cx="527038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22" name="Text Placeholder 2">
            <a:extLst>
              <a:ext uri="{FF2B5EF4-FFF2-40B4-BE49-F238E27FC236}">
                <a16:creationId xmlns:a16="http://schemas.microsoft.com/office/drawing/2014/main" id="{6586AE87-0038-DBC7-6FCF-3CE4441B3F63}"/>
              </a:ext>
            </a:extLst>
          </p:cNvPr>
          <p:cNvSpPr>
            <a:spLocks noGrp="1"/>
          </p:cNvSpPr>
          <p:nvPr>
            <p:ph type="body" sz="quarter" idx="20" hasCustomPrompt="1"/>
          </p:nvPr>
        </p:nvSpPr>
        <p:spPr>
          <a:xfrm>
            <a:off x="979336" y="3371603"/>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3" name="Text Placeholder 2">
            <a:extLst>
              <a:ext uri="{FF2B5EF4-FFF2-40B4-BE49-F238E27FC236}">
                <a16:creationId xmlns:a16="http://schemas.microsoft.com/office/drawing/2014/main" id="{115F88FC-F83E-2E63-8585-170E5F4A26BC}"/>
              </a:ext>
            </a:extLst>
          </p:cNvPr>
          <p:cNvSpPr>
            <a:spLocks noGrp="1"/>
          </p:cNvSpPr>
          <p:nvPr>
            <p:ph type="body" sz="quarter" idx="21" hasCustomPrompt="1"/>
          </p:nvPr>
        </p:nvSpPr>
        <p:spPr>
          <a:xfrm>
            <a:off x="979336" y="3701803"/>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pic>
        <p:nvPicPr>
          <p:cNvPr id="29" name="Picture 28">
            <a:extLst>
              <a:ext uri="{FF2B5EF4-FFF2-40B4-BE49-F238E27FC236}">
                <a16:creationId xmlns:a16="http://schemas.microsoft.com/office/drawing/2014/main" id="{27EF236B-140B-1B29-58B2-8D0537193027}"/>
              </a:ext>
            </a:extLst>
          </p:cNvPr>
          <p:cNvPicPr>
            <a:picLocks noChangeAspect="1"/>
          </p:cNvPicPr>
          <p:nvPr userDrawn="1"/>
        </p:nvPicPr>
        <p:blipFill>
          <a:blip r:embed="rId8"/>
          <a:stretch>
            <a:fillRect/>
          </a:stretch>
        </p:blipFill>
        <p:spPr>
          <a:xfrm>
            <a:off x="4024293" y="5427173"/>
            <a:ext cx="371032" cy="371032"/>
          </a:xfrm>
          <a:prstGeom prst="rect">
            <a:avLst/>
          </a:prstGeom>
        </p:spPr>
      </p:pic>
      <p:sp>
        <p:nvSpPr>
          <p:cNvPr id="30" name="TextBox 29">
            <a:extLst>
              <a:ext uri="{FF2B5EF4-FFF2-40B4-BE49-F238E27FC236}">
                <a16:creationId xmlns:a16="http://schemas.microsoft.com/office/drawing/2014/main" id="{D5222D86-E4FE-EEE4-2A59-8F4622B61CF5}"/>
              </a:ext>
            </a:extLst>
          </p:cNvPr>
          <p:cNvSpPr txBox="1"/>
          <p:nvPr userDrawn="1"/>
        </p:nvSpPr>
        <p:spPr>
          <a:xfrm>
            <a:off x="4345687" y="5424380"/>
            <a:ext cx="1557650" cy="379078"/>
          </a:xfrm>
          <a:prstGeom prst="rect">
            <a:avLst/>
          </a:prstGeom>
          <a:noFill/>
        </p:spPr>
        <p:txBody>
          <a:bodyPr wrap="square" rtlCol="0">
            <a:spAutoFit/>
          </a:bodyPr>
          <a:lstStyle/>
          <a:p>
            <a:pPr>
              <a:lnSpc>
                <a:spcPct val="150000"/>
              </a:lnSpc>
            </a:pPr>
            <a:r>
              <a:rPr lang="en-US" sz="1400" b="0" i="0" dirty="0" err="1">
                <a:solidFill>
                  <a:schemeClr val="bg1"/>
                </a:solidFill>
                <a:latin typeface="Montserrat Light" pitchFamily="2" charset="77"/>
              </a:rPr>
              <a:t>ncdot_comm</a:t>
            </a:r>
            <a:endParaRPr lang="en-US" sz="1400" b="0" i="0" dirty="0">
              <a:solidFill>
                <a:schemeClr val="bg1"/>
              </a:solidFill>
              <a:latin typeface="Montserrat Light" pitchFamily="2" charset="77"/>
            </a:endParaRPr>
          </a:p>
        </p:txBody>
      </p:sp>
      <p:sp>
        <p:nvSpPr>
          <p:cNvPr id="31" name="TextBox 30">
            <a:extLst>
              <a:ext uri="{FF2B5EF4-FFF2-40B4-BE49-F238E27FC236}">
                <a16:creationId xmlns:a16="http://schemas.microsoft.com/office/drawing/2014/main" id="{E47DAF0D-906E-2DDA-92A9-6FBC4DBBD814}"/>
              </a:ext>
            </a:extLst>
          </p:cNvPr>
          <p:cNvSpPr txBox="1"/>
          <p:nvPr userDrawn="1"/>
        </p:nvSpPr>
        <p:spPr>
          <a:xfrm>
            <a:off x="4345686" y="4983853"/>
            <a:ext cx="2496275" cy="379078"/>
          </a:xfrm>
          <a:prstGeom prst="rect">
            <a:avLst/>
          </a:prstGeom>
          <a:noFill/>
        </p:spPr>
        <p:txBody>
          <a:bodyPr wrap="square" rtlCol="0">
            <a:spAutoFit/>
          </a:bodyPr>
          <a:lstStyle/>
          <a:p>
            <a:pPr>
              <a:lnSpc>
                <a:spcPct val="150000"/>
              </a:lnSpc>
            </a:pPr>
            <a:r>
              <a:rPr lang="en-US" sz="1400" b="0" i="0" dirty="0" err="1">
                <a:solidFill>
                  <a:schemeClr val="bg1"/>
                </a:solidFill>
                <a:latin typeface="Montserrat Light" pitchFamily="2" charset="77"/>
              </a:rPr>
              <a:t>NCDOTcommunications</a:t>
            </a:r>
            <a:endParaRPr lang="en-US" sz="1400" b="0" i="0" dirty="0">
              <a:solidFill>
                <a:schemeClr val="bg1"/>
              </a:solidFill>
              <a:latin typeface="Montserrat Light" pitchFamily="2" charset="77"/>
            </a:endParaRPr>
          </a:p>
        </p:txBody>
      </p:sp>
      <p:pic>
        <p:nvPicPr>
          <p:cNvPr id="32" name="Picture 31">
            <a:extLst>
              <a:ext uri="{FF2B5EF4-FFF2-40B4-BE49-F238E27FC236}">
                <a16:creationId xmlns:a16="http://schemas.microsoft.com/office/drawing/2014/main" id="{466DD490-2713-E904-ADFE-332BC610D904}"/>
              </a:ext>
            </a:extLst>
          </p:cNvPr>
          <p:cNvPicPr>
            <a:picLocks noChangeAspect="1"/>
          </p:cNvPicPr>
          <p:nvPr userDrawn="1"/>
        </p:nvPicPr>
        <p:blipFill>
          <a:blip r:embed="rId9"/>
          <a:stretch>
            <a:fillRect/>
          </a:stretch>
        </p:blipFill>
        <p:spPr>
          <a:xfrm>
            <a:off x="3955682" y="4963572"/>
            <a:ext cx="460808" cy="460808"/>
          </a:xfrm>
          <a:prstGeom prst="rect">
            <a:avLst/>
          </a:prstGeom>
        </p:spPr>
      </p:pic>
    </p:spTree>
    <p:extLst>
      <p:ext uri="{BB962C8B-B14F-4D97-AF65-F5344CB8AC3E}">
        <p14:creationId xmlns:p14="http://schemas.microsoft.com/office/powerpoint/2010/main" val="4194570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act Us-multiple contacts">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FCEC12A7-6A60-5309-4F75-9DC6B1F6C6D1}"/>
              </a:ext>
            </a:extLst>
          </p:cNvPr>
          <p:cNvPicPr>
            <a:picLocks noChangeAspect="1"/>
          </p:cNvPicPr>
          <p:nvPr userDrawn="1"/>
        </p:nvPicPr>
        <p:blipFill rotWithShape="1">
          <a:blip r:embed="rId2"/>
          <a:srcRect r="9568" b="31978"/>
          <a:stretch/>
        </p:blipFill>
        <p:spPr>
          <a:xfrm>
            <a:off x="0" y="-18288"/>
            <a:ext cx="12188952" cy="6876288"/>
          </a:xfrm>
          <a:prstGeom prst="rect">
            <a:avLst/>
          </a:prstGeom>
        </p:spPr>
      </p:pic>
      <p:sp>
        <p:nvSpPr>
          <p:cNvPr id="33" name="Text Placeholder 4">
            <a:extLst>
              <a:ext uri="{FF2B5EF4-FFF2-40B4-BE49-F238E27FC236}">
                <a16:creationId xmlns:a16="http://schemas.microsoft.com/office/drawing/2014/main" id="{D40490E3-9ACA-A37E-B32C-788800F3A69D}"/>
              </a:ext>
            </a:extLst>
          </p:cNvPr>
          <p:cNvSpPr>
            <a:spLocks noGrp="1"/>
          </p:cNvSpPr>
          <p:nvPr>
            <p:ph type="body" sz="quarter" idx="13" hasCustomPrompt="1"/>
          </p:nvPr>
        </p:nvSpPr>
        <p:spPr>
          <a:xfrm>
            <a:off x="965881" y="5036372"/>
            <a:ext cx="3169751" cy="554880"/>
          </a:xfrm>
        </p:spPr>
        <p:txBody>
          <a:bodyPr>
            <a:noAutofit/>
          </a:bodyPr>
          <a:lstStyle>
            <a:lvl1pPr marL="0" indent="0">
              <a:buFont typeface="Arial" panose="020B0604020202020204" pitchFamily="34" charset="0"/>
              <a:buNone/>
              <a:defRPr sz="1800" b="1" i="0">
                <a:solidFill>
                  <a:schemeClr val="bg1"/>
                </a:solidFill>
                <a:latin typeface="Montserrat" panose="00000800000000000000" pitchFamily="2" charset="0"/>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err="1"/>
              <a:t>ncdot.gov</a:t>
            </a:r>
            <a:endParaRPr lang="en-US" dirty="0"/>
          </a:p>
        </p:txBody>
      </p:sp>
      <p:sp>
        <p:nvSpPr>
          <p:cNvPr id="35" name="TextBox 34">
            <a:extLst>
              <a:ext uri="{FF2B5EF4-FFF2-40B4-BE49-F238E27FC236}">
                <a16:creationId xmlns:a16="http://schemas.microsoft.com/office/drawing/2014/main" id="{2074EDC5-E1D5-BF3A-B15B-FB990EE1C9C7}"/>
              </a:ext>
            </a:extLst>
          </p:cNvPr>
          <p:cNvSpPr txBox="1"/>
          <p:nvPr userDrawn="1"/>
        </p:nvSpPr>
        <p:spPr>
          <a:xfrm>
            <a:off x="960118" y="5518630"/>
            <a:ext cx="1285920" cy="379078"/>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@NCDOT</a:t>
            </a:r>
          </a:p>
        </p:txBody>
      </p:sp>
      <p:pic>
        <p:nvPicPr>
          <p:cNvPr id="37" name="Picture 36">
            <a:extLst>
              <a:ext uri="{FF2B5EF4-FFF2-40B4-BE49-F238E27FC236}">
                <a16:creationId xmlns:a16="http://schemas.microsoft.com/office/drawing/2014/main" id="{FE0FCD33-9A5F-5ED3-1EF2-8C55463BD7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4545" y="5664058"/>
            <a:ext cx="260587" cy="211561"/>
          </a:xfrm>
          <a:prstGeom prst="rect">
            <a:avLst/>
          </a:prstGeom>
        </p:spPr>
      </p:pic>
      <p:pic>
        <p:nvPicPr>
          <p:cNvPr id="38" name="Picture 37">
            <a:extLst>
              <a:ext uri="{FF2B5EF4-FFF2-40B4-BE49-F238E27FC236}">
                <a16:creationId xmlns:a16="http://schemas.microsoft.com/office/drawing/2014/main" id="{E61F0A0E-CA22-C649-F088-049632D0FE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3940" y="5065577"/>
            <a:ext cx="267093" cy="213674"/>
          </a:xfrm>
          <a:prstGeom prst="rect">
            <a:avLst/>
          </a:prstGeom>
        </p:spPr>
      </p:pic>
      <p:pic>
        <p:nvPicPr>
          <p:cNvPr id="39" name="Picture 38">
            <a:extLst>
              <a:ext uri="{FF2B5EF4-FFF2-40B4-BE49-F238E27FC236}">
                <a16:creationId xmlns:a16="http://schemas.microsoft.com/office/drawing/2014/main" id="{1C58AE78-EC8E-6E07-C646-51F69E84701F}"/>
              </a:ext>
            </a:extLst>
          </p:cNvPr>
          <p:cNvPicPr>
            <a:picLocks noChangeAspect="1"/>
          </p:cNvPicPr>
          <p:nvPr userDrawn="1"/>
        </p:nvPicPr>
        <p:blipFill>
          <a:blip r:embed="rId5"/>
          <a:stretch>
            <a:fillRect/>
          </a:stretch>
        </p:blipFill>
        <p:spPr>
          <a:xfrm>
            <a:off x="2368025" y="6104669"/>
            <a:ext cx="260587" cy="260587"/>
          </a:xfrm>
          <a:prstGeom prst="rect">
            <a:avLst/>
          </a:prstGeom>
        </p:spPr>
      </p:pic>
      <p:pic>
        <p:nvPicPr>
          <p:cNvPr id="40" name="Picture 39">
            <a:extLst>
              <a:ext uri="{FF2B5EF4-FFF2-40B4-BE49-F238E27FC236}">
                <a16:creationId xmlns:a16="http://schemas.microsoft.com/office/drawing/2014/main" id="{F9438435-38A5-4D88-608F-C3AD7E30289B}"/>
              </a:ext>
            </a:extLst>
          </p:cNvPr>
          <p:cNvPicPr>
            <a:picLocks noChangeAspect="1"/>
          </p:cNvPicPr>
          <p:nvPr userDrawn="1"/>
        </p:nvPicPr>
        <p:blipFill>
          <a:blip r:embed="rId6"/>
          <a:stretch>
            <a:fillRect/>
          </a:stretch>
        </p:blipFill>
        <p:spPr>
          <a:xfrm>
            <a:off x="2368025" y="5649994"/>
            <a:ext cx="260587" cy="260587"/>
          </a:xfrm>
          <a:prstGeom prst="rect">
            <a:avLst/>
          </a:prstGeom>
        </p:spPr>
      </p:pic>
      <p:pic>
        <p:nvPicPr>
          <p:cNvPr id="41" name="Picture 40">
            <a:extLst>
              <a:ext uri="{FF2B5EF4-FFF2-40B4-BE49-F238E27FC236}">
                <a16:creationId xmlns:a16="http://schemas.microsoft.com/office/drawing/2014/main" id="{24F4BC91-610D-9C86-27A6-2A4CA2C5A0AB}"/>
              </a:ext>
            </a:extLst>
          </p:cNvPr>
          <p:cNvPicPr>
            <a:picLocks noChangeAspect="1"/>
          </p:cNvPicPr>
          <p:nvPr userDrawn="1"/>
        </p:nvPicPr>
        <p:blipFill>
          <a:blip r:embed="rId7"/>
          <a:stretch>
            <a:fillRect/>
          </a:stretch>
        </p:blipFill>
        <p:spPr>
          <a:xfrm>
            <a:off x="673940" y="6096082"/>
            <a:ext cx="295255" cy="290516"/>
          </a:xfrm>
          <a:prstGeom prst="rect">
            <a:avLst/>
          </a:prstGeom>
        </p:spPr>
      </p:pic>
      <p:sp>
        <p:nvSpPr>
          <p:cNvPr id="43" name="TextBox 42">
            <a:extLst>
              <a:ext uri="{FF2B5EF4-FFF2-40B4-BE49-F238E27FC236}">
                <a16:creationId xmlns:a16="http://schemas.microsoft.com/office/drawing/2014/main" id="{2DBE9519-D88E-1749-BDA7-352FC4E514E0}"/>
              </a:ext>
            </a:extLst>
          </p:cNvPr>
          <p:cNvSpPr txBox="1"/>
          <p:nvPr userDrawn="1"/>
        </p:nvSpPr>
        <p:spPr>
          <a:xfrm>
            <a:off x="960118" y="5991773"/>
            <a:ext cx="1285920" cy="379078"/>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@NCDOT</a:t>
            </a:r>
          </a:p>
        </p:txBody>
      </p:sp>
      <p:sp>
        <p:nvSpPr>
          <p:cNvPr id="45" name="TextBox 44">
            <a:extLst>
              <a:ext uri="{FF2B5EF4-FFF2-40B4-BE49-F238E27FC236}">
                <a16:creationId xmlns:a16="http://schemas.microsoft.com/office/drawing/2014/main" id="{762154A0-A0B6-D570-EDCA-44FBC3370E33}"/>
              </a:ext>
            </a:extLst>
          </p:cNvPr>
          <p:cNvSpPr txBox="1"/>
          <p:nvPr userDrawn="1"/>
        </p:nvSpPr>
        <p:spPr>
          <a:xfrm>
            <a:off x="2681239" y="5576501"/>
            <a:ext cx="2095931" cy="379078"/>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NCDOT</a:t>
            </a:r>
          </a:p>
        </p:txBody>
      </p:sp>
      <p:sp>
        <p:nvSpPr>
          <p:cNvPr id="46" name="TextBox 45">
            <a:extLst>
              <a:ext uri="{FF2B5EF4-FFF2-40B4-BE49-F238E27FC236}">
                <a16:creationId xmlns:a16="http://schemas.microsoft.com/office/drawing/2014/main" id="{DB6C3C3D-1C69-D5D9-E2A0-0B32DFDFEB69}"/>
              </a:ext>
            </a:extLst>
          </p:cNvPr>
          <p:cNvSpPr txBox="1"/>
          <p:nvPr userDrawn="1"/>
        </p:nvSpPr>
        <p:spPr>
          <a:xfrm>
            <a:off x="2681240" y="6011958"/>
            <a:ext cx="1191514" cy="379078"/>
          </a:xfrm>
          <a:prstGeom prst="rect">
            <a:avLst/>
          </a:prstGeom>
          <a:noFill/>
        </p:spPr>
        <p:txBody>
          <a:bodyPr wrap="square" rtlCol="0">
            <a:spAutoFit/>
          </a:bodyPr>
          <a:lstStyle/>
          <a:p>
            <a:pPr>
              <a:lnSpc>
                <a:spcPct val="150000"/>
              </a:lnSpc>
            </a:pPr>
            <a:r>
              <a:rPr lang="en-US" sz="1400" b="0" i="0" dirty="0" err="1">
                <a:solidFill>
                  <a:schemeClr val="bg1"/>
                </a:solidFill>
                <a:latin typeface="Montserrat Light" pitchFamily="2" charset="77"/>
              </a:rPr>
              <a:t>ncdotcom</a:t>
            </a:r>
            <a:endParaRPr lang="en-US" sz="1400" b="0" i="0" dirty="0">
              <a:solidFill>
                <a:schemeClr val="bg1"/>
              </a:solidFill>
              <a:latin typeface="Montserrat Light" pitchFamily="2" charset="77"/>
            </a:endParaRPr>
          </a:p>
        </p:txBody>
      </p:sp>
      <p:sp>
        <p:nvSpPr>
          <p:cNvPr id="51" name="Title 1">
            <a:extLst>
              <a:ext uri="{FF2B5EF4-FFF2-40B4-BE49-F238E27FC236}">
                <a16:creationId xmlns:a16="http://schemas.microsoft.com/office/drawing/2014/main" id="{F8D6BC6F-24AE-6EFC-3FAB-C7B63094440C}"/>
              </a:ext>
            </a:extLst>
          </p:cNvPr>
          <p:cNvSpPr txBox="1">
            <a:spLocks/>
          </p:cNvSpPr>
          <p:nvPr userDrawn="1"/>
        </p:nvSpPr>
        <p:spPr>
          <a:xfrm>
            <a:off x="903091" y="787749"/>
            <a:ext cx="10615448" cy="565249"/>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82940"/>
                </a:solidFill>
                <a:latin typeface="TransportNewMedium_gdi" pitchFamily="2" charset="77"/>
                <a:ea typeface="+mj-ea"/>
                <a:cs typeface="+mj-cs"/>
              </a:defRPr>
            </a:lvl1pPr>
          </a:lstStyle>
          <a:p>
            <a:r>
              <a:rPr lang="en-US" sz="3800" b="1" i="0" dirty="0">
                <a:solidFill>
                  <a:schemeClr val="bg1"/>
                </a:solidFill>
                <a:latin typeface="Montserrat" pitchFamily="2" charset="77"/>
              </a:rPr>
              <a:t>Contact Us</a:t>
            </a:r>
          </a:p>
        </p:txBody>
      </p:sp>
      <p:sp>
        <p:nvSpPr>
          <p:cNvPr id="18" name="Text Placeholder 2">
            <a:extLst>
              <a:ext uri="{FF2B5EF4-FFF2-40B4-BE49-F238E27FC236}">
                <a16:creationId xmlns:a16="http://schemas.microsoft.com/office/drawing/2014/main" id="{69F11D5A-4FEB-BBF6-91A9-4F1E2F2906F8}"/>
              </a:ext>
            </a:extLst>
          </p:cNvPr>
          <p:cNvSpPr>
            <a:spLocks noGrp="1"/>
          </p:cNvSpPr>
          <p:nvPr>
            <p:ph type="body" sz="quarter" idx="16" hasCustomPrompt="1"/>
          </p:nvPr>
        </p:nvSpPr>
        <p:spPr>
          <a:xfrm>
            <a:off x="6388100" y="2211592"/>
            <a:ext cx="547844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19" name="Text Placeholder 2">
            <a:extLst>
              <a:ext uri="{FF2B5EF4-FFF2-40B4-BE49-F238E27FC236}">
                <a16:creationId xmlns:a16="http://schemas.microsoft.com/office/drawing/2014/main" id="{3E6E0B6A-9555-DA49-784C-6C760FD19C64}"/>
              </a:ext>
            </a:extLst>
          </p:cNvPr>
          <p:cNvSpPr>
            <a:spLocks noGrp="1"/>
          </p:cNvSpPr>
          <p:nvPr>
            <p:ph type="body" sz="quarter" idx="17" hasCustomPrompt="1"/>
          </p:nvPr>
        </p:nvSpPr>
        <p:spPr>
          <a:xfrm>
            <a:off x="6400800" y="2567192"/>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0" name="Text Placeholder 2">
            <a:extLst>
              <a:ext uri="{FF2B5EF4-FFF2-40B4-BE49-F238E27FC236}">
                <a16:creationId xmlns:a16="http://schemas.microsoft.com/office/drawing/2014/main" id="{D09CF7C7-F084-1E90-A274-23C1E2C45094}"/>
              </a:ext>
            </a:extLst>
          </p:cNvPr>
          <p:cNvSpPr>
            <a:spLocks noGrp="1"/>
          </p:cNvSpPr>
          <p:nvPr>
            <p:ph type="body" sz="quarter" idx="18" hasCustomPrompt="1"/>
          </p:nvPr>
        </p:nvSpPr>
        <p:spPr>
          <a:xfrm>
            <a:off x="6400800" y="2897392"/>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21" name="Text Placeholder 2">
            <a:extLst>
              <a:ext uri="{FF2B5EF4-FFF2-40B4-BE49-F238E27FC236}">
                <a16:creationId xmlns:a16="http://schemas.microsoft.com/office/drawing/2014/main" id="{88447BFA-DE12-941E-40CA-BF5E53CF464D}"/>
              </a:ext>
            </a:extLst>
          </p:cNvPr>
          <p:cNvSpPr>
            <a:spLocks noGrp="1"/>
          </p:cNvSpPr>
          <p:nvPr>
            <p:ph type="body" sz="quarter" idx="19" hasCustomPrompt="1"/>
          </p:nvPr>
        </p:nvSpPr>
        <p:spPr>
          <a:xfrm>
            <a:off x="966636" y="2220870"/>
            <a:ext cx="527038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22" name="Text Placeholder 2">
            <a:extLst>
              <a:ext uri="{FF2B5EF4-FFF2-40B4-BE49-F238E27FC236}">
                <a16:creationId xmlns:a16="http://schemas.microsoft.com/office/drawing/2014/main" id="{1812400E-BF6F-8783-F408-8F7A155DFBA5}"/>
              </a:ext>
            </a:extLst>
          </p:cNvPr>
          <p:cNvSpPr>
            <a:spLocks noGrp="1"/>
          </p:cNvSpPr>
          <p:nvPr>
            <p:ph type="body" sz="quarter" idx="20" hasCustomPrompt="1"/>
          </p:nvPr>
        </p:nvSpPr>
        <p:spPr>
          <a:xfrm>
            <a:off x="979336" y="2576470"/>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3" name="Text Placeholder 2">
            <a:extLst>
              <a:ext uri="{FF2B5EF4-FFF2-40B4-BE49-F238E27FC236}">
                <a16:creationId xmlns:a16="http://schemas.microsoft.com/office/drawing/2014/main" id="{4CB7CE07-E032-17E1-4B48-2DCEB6CEA0F9}"/>
              </a:ext>
            </a:extLst>
          </p:cNvPr>
          <p:cNvSpPr>
            <a:spLocks noGrp="1"/>
          </p:cNvSpPr>
          <p:nvPr>
            <p:ph type="body" sz="quarter" idx="21" hasCustomPrompt="1"/>
          </p:nvPr>
        </p:nvSpPr>
        <p:spPr>
          <a:xfrm>
            <a:off x="979336" y="2906670"/>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24" name="Text Placeholder 2">
            <a:extLst>
              <a:ext uri="{FF2B5EF4-FFF2-40B4-BE49-F238E27FC236}">
                <a16:creationId xmlns:a16="http://schemas.microsoft.com/office/drawing/2014/main" id="{7F6FA4CB-8448-54E5-1AB1-024A076BC461}"/>
              </a:ext>
            </a:extLst>
          </p:cNvPr>
          <p:cNvSpPr>
            <a:spLocks noGrp="1"/>
          </p:cNvSpPr>
          <p:nvPr>
            <p:ph type="body" sz="quarter" idx="22" hasCustomPrompt="1"/>
          </p:nvPr>
        </p:nvSpPr>
        <p:spPr>
          <a:xfrm>
            <a:off x="6389424" y="3715720"/>
            <a:ext cx="547844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25" name="Text Placeholder 2">
            <a:extLst>
              <a:ext uri="{FF2B5EF4-FFF2-40B4-BE49-F238E27FC236}">
                <a16:creationId xmlns:a16="http://schemas.microsoft.com/office/drawing/2014/main" id="{FAF53386-09F0-DD8F-CBAC-2BC78CE38718}"/>
              </a:ext>
            </a:extLst>
          </p:cNvPr>
          <p:cNvSpPr>
            <a:spLocks noGrp="1"/>
          </p:cNvSpPr>
          <p:nvPr>
            <p:ph type="body" sz="quarter" idx="23" hasCustomPrompt="1"/>
          </p:nvPr>
        </p:nvSpPr>
        <p:spPr>
          <a:xfrm>
            <a:off x="6402124" y="4071320"/>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6" name="Text Placeholder 2">
            <a:extLst>
              <a:ext uri="{FF2B5EF4-FFF2-40B4-BE49-F238E27FC236}">
                <a16:creationId xmlns:a16="http://schemas.microsoft.com/office/drawing/2014/main" id="{07F96E98-B0E9-BF73-40B2-0C0B0CE00A1F}"/>
              </a:ext>
            </a:extLst>
          </p:cNvPr>
          <p:cNvSpPr>
            <a:spLocks noGrp="1"/>
          </p:cNvSpPr>
          <p:nvPr>
            <p:ph type="body" sz="quarter" idx="24" hasCustomPrompt="1"/>
          </p:nvPr>
        </p:nvSpPr>
        <p:spPr>
          <a:xfrm>
            <a:off x="6402124" y="4401520"/>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27" name="Text Placeholder 2">
            <a:extLst>
              <a:ext uri="{FF2B5EF4-FFF2-40B4-BE49-F238E27FC236}">
                <a16:creationId xmlns:a16="http://schemas.microsoft.com/office/drawing/2014/main" id="{EB65B44E-65D7-CFB1-116E-98AD7316142B}"/>
              </a:ext>
            </a:extLst>
          </p:cNvPr>
          <p:cNvSpPr>
            <a:spLocks noGrp="1"/>
          </p:cNvSpPr>
          <p:nvPr>
            <p:ph type="body" sz="quarter" idx="25" hasCustomPrompt="1"/>
          </p:nvPr>
        </p:nvSpPr>
        <p:spPr>
          <a:xfrm>
            <a:off x="967960" y="3724998"/>
            <a:ext cx="527038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28" name="Text Placeholder 2">
            <a:extLst>
              <a:ext uri="{FF2B5EF4-FFF2-40B4-BE49-F238E27FC236}">
                <a16:creationId xmlns:a16="http://schemas.microsoft.com/office/drawing/2014/main" id="{54B561C0-E762-B1DF-A145-734BB98BB480}"/>
              </a:ext>
            </a:extLst>
          </p:cNvPr>
          <p:cNvSpPr>
            <a:spLocks noGrp="1"/>
          </p:cNvSpPr>
          <p:nvPr>
            <p:ph type="body" sz="quarter" idx="26" hasCustomPrompt="1"/>
          </p:nvPr>
        </p:nvSpPr>
        <p:spPr>
          <a:xfrm>
            <a:off x="980660" y="4080598"/>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9" name="Text Placeholder 2">
            <a:extLst>
              <a:ext uri="{FF2B5EF4-FFF2-40B4-BE49-F238E27FC236}">
                <a16:creationId xmlns:a16="http://schemas.microsoft.com/office/drawing/2014/main" id="{9FD77ACB-A050-C5ED-3846-9DD4258BB9C0}"/>
              </a:ext>
            </a:extLst>
          </p:cNvPr>
          <p:cNvSpPr>
            <a:spLocks noGrp="1"/>
          </p:cNvSpPr>
          <p:nvPr>
            <p:ph type="body" sz="quarter" idx="27" hasCustomPrompt="1"/>
          </p:nvPr>
        </p:nvSpPr>
        <p:spPr>
          <a:xfrm>
            <a:off x="980660" y="4410798"/>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30" name="Rectangle 29">
            <a:extLst>
              <a:ext uri="{FF2B5EF4-FFF2-40B4-BE49-F238E27FC236}">
                <a16:creationId xmlns:a16="http://schemas.microsoft.com/office/drawing/2014/main" id="{A2E265B9-B6E1-4F9D-4188-0DEB143CEAA7}"/>
              </a:ext>
            </a:extLst>
          </p:cNvPr>
          <p:cNvSpPr/>
          <p:nvPr userDrawn="1"/>
        </p:nvSpPr>
        <p:spPr>
          <a:xfrm>
            <a:off x="1032205" y="1554672"/>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Montserrat" pitchFamily="2" charset="77"/>
            </a:endParaRPr>
          </a:p>
        </p:txBody>
      </p:sp>
      <p:pic>
        <p:nvPicPr>
          <p:cNvPr id="3" name="Picture 2">
            <a:extLst>
              <a:ext uri="{FF2B5EF4-FFF2-40B4-BE49-F238E27FC236}">
                <a16:creationId xmlns:a16="http://schemas.microsoft.com/office/drawing/2014/main" id="{20467C53-0D23-9C00-187D-A26510F32FE3}"/>
              </a:ext>
            </a:extLst>
          </p:cNvPr>
          <p:cNvPicPr>
            <a:picLocks noChangeAspect="1"/>
          </p:cNvPicPr>
          <p:nvPr userDrawn="1"/>
        </p:nvPicPr>
        <p:blipFill>
          <a:blip r:embed="rId8"/>
          <a:stretch>
            <a:fillRect/>
          </a:stretch>
        </p:blipFill>
        <p:spPr>
          <a:xfrm>
            <a:off x="4024293" y="6015566"/>
            <a:ext cx="371032" cy="371032"/>
          </a:xfrm>
          <a:prstGeom prst="rect">
            <a:avLst/>
          </a:prstGeom>
        </p:spPr>
      </p:pic>
      <p:sp>
        <p:nvSpPr>
          <p:cNvPr id="32" name="TextBox 31">
            <a:extLst>
              <a:ext uri="{FF2B5EF4-FFF2-40B4-BE49-F238E27FC236}">
                <a16:creationId xmlns:a16="http://schemas.microsoft.com/office/drawing/2014/main" id="{B98985FE-EC86-5787-4A29-7104985EABF0}"/>
              </a:ext>
            </a:extLst>
          </p:cNvPr>
          <p:cNvSpPr txBox="1"/>
          <p:nvPr userDrawn="1"/>
        </p:nvSpPr>
        <p:spPr>
          <a:xfrm>
            <a:off x="4329785" y="6012773"/>
            <a:ext cx="1557650" cy="379078"/>
          </a:xfrm>
          <a:prstGeom prst="rect">
            <a:avLst/>
          </a:prstGeom>
          <a:noFill/>
        </p:spPr>
        <p:txBody>
          <a:bodyPr wrap="square" rtlCol="0">
            <a:spAutoFit/>
          </a:bodyPr>
          <a:lstStyle/>
          <a:p>
            <a:pPr>
              <a:lnSpc>
                <a:spcPct val="150000"/>
              </a:lnSpc>
            </a:pPr>
            <a:r>
              <a:rPr lang="en-US" sz="1400" b="0" i="0" dirty="0" err="1">
                <a:solidFill>
                  <a:schemeClr val="bg1"/>
                </a:solidFill>
                <a:latin typeface="Montserrat Light" pitchFamily="2" charset="77"/>
              </a:rPr>
              <a:t>ncdot_comm</a:t>
            </a:r>
            <a:endParaRPr lang="en-US" sz="1400" b="0" i="0" dirty="0">
              <a:solidFill>
                <a:schemeClr val="bg1"/>
              </a:solidFill>
              <a:latin typeface="Montserrat Light" pitchFamily="2" charset="77"/>
            </a:endParaRPr>
          </a:p>
        </p:txBody>
      </p:sp>
      <p:sp>
        <p:nvSpPr>
          <p:cNvPr id="34" name="TextBox 33">
            <a:extLst>
              <a:ext uri="{FF2B5EF4-FFF2-40B4-BE49-F238E27FC236}">
                <a16:creationId xmlns:a16="http://schemas.microsoft.com/office/drawing/2014/main" id="{1CD0A0AC-14E9-5498-E153-4E08B5D4C4A7}"/>
              </a:ext>
            </a:extLst>
          </p:cNvPr>
          <p:cNvSpPr txBox="1"/>
          <p:nvPr userDrawn="1"/>
        </p:nvSpPr>
        <p:spPr>
          <a:xfrm>
            <a:off x="4329784" y="5572246"/>
            <a:ext cx="2496275" cy="379078"/>
          </a:xfrm>
          <a:prstGeom prst="rect">
            <a:avLst/>
          </a:prstGeom>
          <a:noFill/>
        </p:spPr>
        <p:txBody>
          <a:bodyPr wrap="square" rtlCol="0">
            <a:spAutoFit/>
          </a:bodyPr>
          <a:lstStyle/>
          <a:p>
            <a:pPr>
              <a:lnSpc>
                <a:spcPct val="150000"/>
              </a:lnSpc>
            </a:pPr>
            <a:r>
              <a:rPr lang="en-US" sz="1400" b="0" i="0" dirty="0" err="1">
                <a:solidFill>
                  <a:schemeClr val="bg1"/>
                </a:solidFill>
                <a:latin typeface="Montserrat Light" pitchFamily="2" charset="77"/>
              </a:rPr>
              <a:t>NCDOTcommunications</a:t>
            </a:r>
            <a:endParaRPr lang="en-US" sz="1400" b="0" i="0" dirty="0">
              <a:solidFill>
                <a:schemeClr val="bg1"/>
              </a:solidFill>
              <a:latin typeface="Montserrat Light" pitchFamily="2" charset="77"/>
            </a:endParaRPr>
          </a:p>
        </p:txBody>
      </p:sp>
      <p:pic>
        <p:nvPicPr>
          <p:cNvPr id="5" name="Picture 4">
            <a:extLst>
              <a:ext uri="{FF2B5EF4-FFF2-40B4-BE49-F238E27FC236}">
                <a16:creationId xmlns:a16="http://schemas.microsoft.com/office/drawing/2014/main" id="{DFAA55E6-9FB9-14E0-E56C-12CE556385F8}"/>
              </a:ext>
            </a:extLst>
          </p:cNvPr>
          <p:cNvPicPr>
            <a:picLocks noChangeAspect="1"/>
          </p:cNvPicPr>
          <p:nvPr userDrawn="1"/>
        </p:nvPicPr>
        <p:blipFill>
          <a:blip r:embed="rId9"/>
          <a:stretch>
            <a:fillRect/>
          </a:stretch>
        </p:blipFill>
        <p:spPr>
          <a:xfrm>
            <a:off x="3955682" y="5551965"/>
            <a:ext cx="460808" cy="460808"/>
          </a:xfrm>
          <a:prstGeom prst="rect">
            <a:avLst/>
          </a:prstGeom>
        </p:spPr>
      </p:pic>
    </p:spTree>
    <p:extLst>
      <p:ext uri="{BB962C8B-B14F-4D97-AF65-F5344CB8AC3E}">
        <p14:creationId xmlns:p14="http://schemas.microsoft.com/office/powerpoint/2010/main" val="5947805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646264-0739-C8AC-DEDB-4BD95D9223D3}"/>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12" name="Rectangle 11">
            <a:extLst>
              <a:ext uri="{FF2B5EF4-FFF2-40B4-BE49-F238E27FC236}">
                <a16:creationId xmlns:a16="http://schemas.microsoft.com/office/drawing/2014/main" id="{5C63CEC2-73F1-E249-9932-47009EB79E84}"/>
              </a:ext>
            </a:extLst>
          </p:cNvPr>
          <p:cNvSpPr/>
          <p:nvPr userDrawn="1"/>
        </p:nvSpPr>
        <p:spPr>
          <a:xfrm>
            <a:off x="4998720" y="3732704"/>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Montserrat" pitchFamily="2" charset="77"/>
            </a:endParaRPr>
          </a:p>
        </p:txBody>
      </p:sp>
      <p:sp>
        <p:nvSpPr>
          <p:cNvPr id="4" name="TextBox 3">
            <a:extLst>
              <a:ext uri="{FF2B5EF4-FFF2-40B4-BE49-F238E27FC236}">
                <a16:creationId xmlns:a16="http://schemas.microsoft.com/office/drawing/2014/main" id="{9BB465C8-35EB-544D-B744-7871A6117FA2}"/>
              </a:ext>
            </a:extLst>
          </p:cNvPr>
          <p:cNvSpPr txBox="1"/>
          <p:nvPr/>
        </p:nvSpPr>
        <p:spPr>
          <a:xfrm>
            <a:off x="2" y="2825210"/>
            <a:ext cx="12191999" cy="861774"/>
          </a:xfrm>
          <a:prstGeom prst="rect">
            <a:avLst/>
          </a:prstGeom>
          <a:noFill/>
        </p:spPr>
        <p:txBody>
          <a:bodyPr wrap="square" rtlCol="0" anchor="t">
            <a:noAutofit/>
          </a:bodyPr>
          <a:lstStyle/>
          <a:p>
            <a:pPr algn="ctr"/>
            <a:r>
              <a:rPr lang="en-US" sz="3800" b="1" i="0" dirty="0">
                <a:solidFill>
                  <a:schemeClr val="bg1"/>
                </a:solidFill>
                <a:latin typeface="Montserrat" pitchFamily="2" charset="77"/>
              </a:rPr>
              <a:t>Thank you!</a:t>
            </a:r>
          </a:p>
        </p:txBody>
      </p:sp>
    </p:spTree>
    <p:extLst>
      <p:ext uri="{BB962C8B-B14F-4D97-AF65-F5344CB8AC3E}">
        <p14:creationId xmlns:p14="http://schemas.microsoft.com/office/powerpoint/2010/main" val="29102092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Sec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91D083-BEF8-FE6B-186B-B59324D927B5}"/>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pic>
        <p:nvPicPr>
          <p:cNvPr id="9" name="Picture 8">
            <a:extLst>
              <a:ext uri="{FF2B5EF4-FFF2-40B4-BE49-F238E27FC236}">
                <a16:creationId xmlns:a16="http://schemas.microsoft.com/office/drawing/2014/main" id="{6453E11F-8A72-62E0-F813-550BF4ADEE98}"/>
              </a:ext>
            </a:extLst>
          </p:cNvPr>
          <p:cNvPicPr>
            <a:picLocks noChangeAspect="1"/>
          </p:cNvPicPr>
          <p:nvPr userDrawn="1"/>
        </p:nvPicPr>
        <p:blipFill>
          <a:blip r:embed="rId3"/>
          <a:stretch>
            <a:fillRect/>
          </a:stretch>
        </p:blipFill>
        <p:spPr>
          <a:xfrm>
            <a:off x="3808472" y="1141472"/>
            <a:ext cx="4575057" cy="4575057"/>
          </a:xfrm>
          <a:prstGeom prst="rect">
            <a:avLst/>
          </a:prstGeom>
        </p:spPr>
      </p:pic>
    </p:spTree>
    <p:extLst>
      <p:ext uri="{BB962C8B-B14F-4D97-AF65-F5344CB8AC3E}">
        <p14:creationId xmlns:p14="http://schemas.microsoft.com/office/powerpoint/2010/main" val="2928517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 Two Lines (printer friend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52BCCA-E759-6960-62AC-4B6D8665B24A}"/>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2" y="2159627"/>
            <a:ext cx="10992619" cy="1655762"/>
          </a:xfrm>
          <a:prstGeom prst="rect">
            <a:avLst/>
          </a:prstGeom>
        </p:spPr>
        <p:txBody>
          <a:bodyPr anchor="b">
            <a:noAutofit/>
          </a:bodyPr>
          <a:lstStyle>
            <a:lvl1pPr algn="l">
              <a:defRPr sz="3800" b="1" i="0">
                <a:solidFill>
                  <a:schemeClr val="bg1"/>
                </a:solidFill>
                <a:latin typeface="Montserrat" pitchFamily="2" charset="77"/>
              </a:defRPr>
            </a:lvl1pPr>
          </a:lstStyle>
          <a:p>
            <a:r>
              <a:rPr lang="en-US" dirty="0"/>
              <a:t>Presentation Title</a:t>
            </a:r>
            <a:br>
              <a:rPr lang="en-US" dirty="0"/>
            </a:br>
            <a:r>
              <a:rPr lang="en-US" dirty="0"/>
              <a:t>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92617" cy="717525"/>
          </a:xfrm>
        </p:spPr>
        <p:txBody>
          <a:bodyPr>
            <a:noAutofit/>
          </a:bodyPr>
          <a:lstStyle>
            <a:lvl1pPr marL="0" indent="0" algn="l">
              <a:buNone/>
              <a:defRPr sz="1800" b="0" i="0">
                <a:solidFill>
                  <a:schemeClr val="bg1"/>
                </a:solidFill>
                <a:latin typeface="Montserrat Medium" panose="000006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or Presenter’s Name</a:t>
            </a:r>
          </a:p>
        </p:txBody>
      </p:sp>
      <p:sp>
        <p:nvSpPr>
          <p:cNvPr id="13" name="Text Placeholder 5">
            <a:extLst>
              <a:ext uri="{FF2B5EF4-FFF2-40B4-BE49-F238E27FC236}">
                <a16:creationId xmlns:a16="http://schemas.microsoft.com/office/drawing/2014/main" id="{6618D751-5473-6440-9CF8-FC835E9BB732}"/>
              </a:ext>
            </a:extLst>
          </p:cNvPr>
          <p:cNvSpPr>
            <a:spLocks noGrp="1"/>
          </p:cNvSpPr>
          <p:nvPr>
            <p:ph type="body" sz="quarter" idx="10" hasCustomPrompt="1"/>
          </p:nvPr>
        </p:nvSpPr>
        <p:spPr>
          <a:xfrm>
            <a:off x="544363" y="4726174"/>
            <a:ext cx="10994967" cy="345553"/>
          </a:xfrm>
        </p:spPr>
        <p:txBody>
          <a:bodyPr/>
          <a:lstStyle>
            <a:lvl1pPr marL="0" indent="0">
              <a:buNone/>
              <a:defRPr sz="1800">
                <a:solidFill>
                  <a:schemeClr val="bg1"/>
                </a:solidFill>
              </a:defRPr>
            </a:lvl1pPr>
          </a:lstStyle>
          <a:p>
            <a:pPr lvl="0"/>
            <a:r>
              <a:rPr lang="en-US" dirty="0"/>
              <a:t>Date goes here</a:t>
            </a:r>
          </a:p>
        </p:txBody>
      </p:sp>
      <p:sp>
        <p:nvSpPr>
          <p:cNvPr id="7" name="Subtitle 2">
            <a:extLst>
              <a:ext uri="{FF2B5EF4-FFF2-40B4-BE49-F238E27FC236}">
                <a16:creationId xmlns:a16="http://schemas.microsoft.com/office/drawing/2014/main" id="{4271D422-B0BF-9539-653A-B240AC3FD5F4}"/>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dirty="0">
                <a:solidFill>
                  <a:srgbClr val="718594"/>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dirty="0">
              <a:solidFill>
                <a:srgbClr val="718594"/>
              </a:solidFill>
              <a:latin typeface="Montserrat Light" pitchFamily="2" charset="77"/>
            </a:endParaRPr>
          </a:p>
        </p:txBody>
      </p:sp>
      <p:pic>
        <p:nvPicPr>
          <p:cNvPr id="10" name="Picture 9">
            <a:extLst>
              <a:ext uri="{FF2B5EF4-FFF2-40B4-BE49-F238E27FC236}">
                <a16:creationId xmlns:a16="http://schemas.microsoft.com/office/drawing/2014/main" id="{1143BF89-05CE-6071-820B-028E767D6ADA}"/>
              </a:ext>
            </a:extLst>
          </p:cNvPr>
          <p:cNvPicPr>
            <a:picLocks noChangeAspect="1"/>
          </p:cNvPicPr>
          <p:nvPr userDrawn="1"/>
        </p:nvPicPr>
        <p:blipFill>
          <a:blip r:embed="rId3"/>
          <a:srcRect/>
          <a:stretch/>
        </p:blipFill>
        <p:spPr>
          <a:xfrm>
            <a:off x="565347" y="926860"/>
            <a:ext cx="3316974" cy="782657"/>
          </a:xfrm>
          <a:prstGeom prst="rect">
            <a:avLst/>
          </a:prstGeom>
        </p:spPr>
      </p:pic>
    </p:spTree>
    <p:extLst>
      <p:ext uri="{BB962C8B-B14F-4D97-AF65-F5344CB8AC3E}">
        <p14:creationId xmlns:p14="http://schemas.microsoft.com/office/powerpoint/2010/main" val="3515169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 Two Lines (printer friend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2" y="2159627"/>
            <a:ext cx="10992619" cy="1655762"/>
          </a:xfrm>
          <a:prstGeom prst="rect">
            <a:avLst/>
          </a:prstGeom>
        </p:spPr>
        <p:txBody>
          <a:bodyPr anchor="b">
            <a:noAutofit/>
          </a:bodyPr>
          <a:lstStyle>
            <a:lvl1pPr algn="l">
              <a:defRPr sz="3800" b="1" i="0">
                <a:solidFill>
                  <a:schemeClr val="tx1"/>
                </a:solidFill>
                <a:latin typeface="Montserrat" pitchFamily="2" charset="77"/>
              </a:defRPr>
            </a:lvl1pPr>
          </a:lstStyle>
          <a:p>
            <a:r>
              <a:rPr lang="en-US" dirty="0"/>
              <a:t>Presentation Title</a:t>
            </a:r>
            <a:br>
              <a:rPr lang="en-US" dirty="0"/>
            </a:br>
            <a:r>
              <a:rPr lang="en-US" dirty="0"/>
              <a:t>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92617" cy="717525"/>
          </a:xfrm>
        </p:spPr>
        <p:txBody>
          <a:bodyPr>
            <a:noAutofit/>
          </a:bodyPr>
          <a:lstStyle>
            <a:lvl1pPr marL="0" indent="0" algn="l">
              <a:buNone/>
              <a:defRPr sz="1800" b="0" i="0">
                <a:solidFill>
                  <a:schemeClr val="tx1"/>
                </a:solidFill>
                <a:latin typeface="Montserrat Medium" panose="000006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or Presenter’s Name</a:t>
            </a:r>
          </a:p>
        </p:txBody>
      </p:sp>
      <p:pic>
        <p:nvPicPr>
          <p:cNvPr id="9" name="Picture 8">
            <a:extLst>
              <a:ext uri="{FF2B5EF4-FFF2-40B4-BE49-F238E27FC236}">
                <a16:creationId xmlns:a16="http://schemas.microsoft.com/office/drawing/2014/main" id="{4B547F18-5F70-B345-8B33-DEEA8B81924D}"/>
              </a:ext>
            </a:extLst>
          </p:cNvPr>
          <p:cNvPicPr>
            <a:picLocks noChangeAspect="1"/>
          </p:cNvPicPr>
          <p:nvPr userDrawn="1"/>
        </p:nvPicPr>
        <p:blipFill>
          <a:blip r:embed="rId2"/>
          <a:srcRect/>
          <a:stretch/>
        </p:blipFill>
        <p:spPr>
          <a:xfrm>
            <a:off x="565347" y="926860"/>
            <a:ext cx="3316974" cy="782656"/>
          </a:xfrm>
          <a:prstGeom prst="rect">
            <a:avLst/>
          </a:prstGeom>
        </p:spPr>
      </p:pic>
      <p:sp>
        <p:nvSpPr>
          <p:cNvPr id="13" name="Text Placeholder 5">
            <a:extLst>
              <a:ext uri="{FF2B5EF4-FFF2-40B4-BE49-F238E27FC236}">
                <a16:creationId xmlns:a16="http://schemas.microsoft.com/office/drawing/2014/main" id="{6618D751-5473-6440-9CF8-FC835E9BB732}"/>
              </a:ext>
            </a:extLst>
          </p:cNvPr>
          <p:cNvSpPr>
            <a:spLocks noGrp="1"/>
          </p:cNvSpPr>
          <p:nvPr>
            <p:ph type="body" sz="quarter" idx="10" hasCustomPrompt="1"/>
          </p:nvPr>
        </p:nvSpPr>
        <p:spPr>
          <a:xfrm>
            <a:off x="544363" y="4726174"/>
            <a:ext cx="10994967" cy="345553"/>
          </a:xfrm>
        </p:spPr>
        <p:txBody>
          <a:bodyPr/>
          <a:lstStyle>
            <a:lvl1pPr marL="0" indent="0">
              <a:buNone/>
              <a:defRPr sz="1800">
                <a:solidFill>
                  <a:schemeClr val="tx1"/>
                </a:solidFill>
              </a:defRPr>
            </a:lvl1pPr>
          </a:lstStyle>
          <a:p>
            <a:pPr lvl="0"/>
            <a:r>
              <a:rPr lang="en-US" dirty="0"/>
              <a:t>Date goes here</a:t>
            </a:r>
          </a:p>
        </p:txBody>
      </p:sp>
      <p:sp>
        <p:nvSpPr>
          <p:cNvPr id="7" name="Subtitle 2">
            <a:extLst>
              <a:ext uri="{FF2B5EF4-FFF2-40B4-BE49-F238E27FC236}">
                <a16:creationId xmlns:a16="http://schemas.microsoft.com/office/drawing/2014/main" id="{4271D422-B0BF-9539-653A-B240AC3FD5F4}"/>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dirty="0">
                <a:solidFill>
                  <a:srgbClr val="718594"/>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dirty="0">
              <a:solidFill>
                <a:srgbClr val="718594"/>
              </a:solidFill>
              <a:latin typeface="Montserrat Light" pitchFamily="2" charset="77"/>
            </a:endParaRPr>
          </a:p>
        </p:txBody>
      </p:sp>
    </p:spTree>
    <p:extLst>
      <p:ext uri="{BB962C8B-B14F-4D97-AF65-F5344CB8AC3E}">
        <p14:creationId xmlns:p14="http://schemas.microsoft.com/office/powerpoint/2010/main" val="3278942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E23750-7BA8-A006-0B93-3CBFEDAE9D3F}"/>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0" y="1848342"/>
            <a:ext cx="12192000" cy="1655762"/>
          </a:xfrm>
          <a:prstGeom prst="rect">
            <a:avLst/>
          </a:prstGeom>
        </p:spPr>
        <p:txBody>
          <a:bodyPr anchor="b">
            <a:noAutofit/>
          </a:bodyPr>
          <a:lstStyle>
            <a:lvl1pPr algn="ctr">
              <a:defRPr sz="3800" b="1" i="0">
                <a:solidFill>
                  <a:schemeClr val="bg1"/>
                </a:solidFill>
                <a:latin typeface="Montserrat" pitchFamily="2" charset="77"/>
              </a:defRPr>
            </a:lvl1pPr>
          </a:lstStyle>
          <a:p>
            <a:r>
              <a:rPr lang="en-US" dirty="0"/>
              <a:t>Section Slide</a:t>
            </a:r>
          </a:p>
        </p:txBody>
      </p:sp>
      <p:sp>
        <p:nvSpPr>
          <p:cNvPr id="3" name="Rectangle 2">
            <a:extLst>
              <a:ext uri="{FF2B5EF4-FFF2-40B4-BE49-F238E27FC236}">
                <a16:creationId xmlns:a16="http://schemas.microsoft.com/office/drawing/2014/main" id="{69700245-4C4B-C242-A1CA-8F1FB3C0412A}"/>
              </a:ext>
            </a:extLst>
          </p:cNvPr>
          <p:cNvSpPr/>
          <p:nvPr userDrawn="1"/>
        </p:nvSpPr>
        <p:spPr>
          <a:xfrm>
            <a:off x="4998720" y="3732704"/>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Montserrat" pitchFamily="2" charset="77"/>
            </a:endParaRPr>
          </a:p>
        </p:txBody>
      </p:sp>
      <p:pic>
        <p:nvPicPr>
          <p:cNvPr id="6" name="Picture 5">
            <a:extLst>
              <a:ext uri="{FF2B5EF4-FFF2-40B4-BE49-F238E27FC236}">
                <a16:creationId xmlns:a16="http://schemas.microsoft.com/office/drawing/2014/main" id="{B580557E-8CEF-3ADE-D695-6302B6A120B5}"/>
              </a:ext>
            </a:extLst>
          </p:cNvPr>
          <p:cNvPicPr>
            <a:picLocks noChangeAspect="1"/>
          </p:cNvPicPr>
          <p:nvPr userDrawn="1"/>
        </p:nvPicPr>
        <p:blipFill>
          <a:blip r:embed="rId3"/>
          <a:stretch>
            <a:fillRect/>
          </a:stretch>
        </p:blipFill>
        <p:spPr>
          <a:xfrm>
            <a:off x="542503" y="288475"/>
            <a:ext cx="1143000" cy="203200"/>
          </a:xfrm>
          <a:prstGeom prst="rect">
            <a:avLst/>
          </a:prstGeom>
        </p:spPr>
      </p:pic>
      <p:sp>
        <p:nvSpPr>
          <p:cNvPr id="8" name="Text Placeholder 7">
            <a:extLst>
              <a:ext uri="{FF2B5EF4-FFF2-40B4-BE49-F238E27FC236}">
                <a16:creationId xmlns:a16="http://schemas.microsoft.com/office/drawing/2014/main" id="{F17026EA-A8DE-5F01-3277-AB62F6FCEF7C}"/>
              </a:ext>
            </a:extLst>
          </p:cNvPr>
          <p:cNvSpPr>
            <a:spLocks noGrp="1"/>
          </p:cNvSpPr>
          <p:nvPr>
            <p:ph type="body" sz="quarter" idx="10" hasCustomPrompt="1"/>
          </p:nvPr>
        </p:nvSpPr>
        <p:spPr>
          <a:xfrm>
            <a:off x="2902689" y="216782"/>
            <a:ext cx="8785728" cy="661988"/>
          </a:xfrm>
        </p:spPr>
        <p:txBody>
          <a:bodyPr/>
          <a:lstStyle>
            <a:lvl1pPr marL="0" indent="0" algn="r">
              <a:buNone/>
              <a:defRPr sz="1800">
                <a:solidFill>
                  <a:schemeClr val="bg1"/>
                </a:solidFill>
              </a:defRPr>
            </a:lvl1pPr>
          </a:lstStyle>
          <a:p>
            <a:pPr lvl="0"/>
            <a:r>
              <a:rPr lang="en-US" dirty="0"/>
              <a:t>Presentation Title</a:t>
            </a:r>
          </a:p>
        </p:txBody>
      </p:sp>
      <p:sp>
        <p:nvSpPr>
          <p:cNvPr id="10" name="Slide Number Placeholder 4">
            <a:extLst>
              <a:ext uri="{FF2B5EF4-FFF2-40B4-BE49-F238E27FC236}">
                <a16:creationId xmlns:a16="http://schemas.microsoft.com/office/drawing/2014/main" id="{CF7DD720-02A4-21FD-EAF9-682E76516883}"/>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bg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2707685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Slide (printer friend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0" y="1848342"/>
            <a:ext cx="12192000" cy="1655762"/>
          </a:xfrm>
          <a:prstGeom prst="rect">
            <a:avLst/>
          </a:prstGeom>
        </p:spPr>
        <p:txBody>
          <a:bodyPr anchor="b">
            <a:noAutofit/>
          </a:bodyPr>
          <a:lstStyle>
            <a:lvl1pPr algn="ctr">
              <a:defRPr sz="3800" b="1" i="0">
                <a:solidFill>
                  <a:schemeClr val="tx1"/>
                </a:solidFill>
                <a:latin typeface="Montserrat" pitchFamily="2" charset="77"/>
              </a:defRPr>
            </a:lvl1pPr>
          </a:lstStyle>
          <a:p>
            <a:r>
              <a:rPr lang="en-US" dirty="0"/>
              <a:t>Section Slide</a:t>
            </a:r>
          </a:p>
        </p:txBody>
      </p:sp>
      <p:sp>
        <p:nvSpPr>
          <p:cNvPr id="3" name="Rectangle 2">
            <a:extLst>
              <a:ext uri="{FF2B5EF4-FFF2-40B4-BE49-F238E27FC236}">
                <a16:creationId xmlns:a16="http://schemas.microsoft.com/office/drawing/2014/main" id="{69700245-4C4B-C242-A1CA-8F1FB3C0412A}"/>
              </a:ext>
            </a:extLst>
          </p:cNvPr>
          <p:cNvSpPr/>
          <p:nvPr userDrawn="1"/>
        </p:nvSpPr>
        <p:spPr>
          <a:xfrm>
            <a:off x="4998720" y="3732704"/>
            <a:ext cx="2194560" cy="1077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Montserrat" pitchFamily="2" charset="77"/>
            </a:endParaRPr>
          </a:p>
        </p:txBody>
      </p:sp>
      <p:pic>
        <p:nvPicPr>
          <p:cNvPr id="9" name="Picture 8">
            <a:extLst>
              <a:ext uri="{FF2B5EF4-FFF2-40B4-BE49-F238E27FC236}">
                <a16:creationId xmlns:a16="http://schemas.microsoft.com/office/drawing/2014/main" id="{FF944D7A-74C1-9C4C-9D39-8A1738F55B6F}"/>
              </a:ext>
            </a:extLst>
          </p:cNvPr>
          <p:cNvPicPr>
            <a:picLocks noChangeAspect="1"/>
          </p:cNvPicPr>
          <p:nvPr userDrawn="1"/>
        </p:nvPicPr>
        <p:blipFill rotWithShape="1">
          <a:blip r:embed="rId2"/>
          <a:srcRect t="26952" b="55511"/>
          <a:stretch/>
        </p:blipFill>
        <p:spPr>
          <a:xfrm>
            <a:off x="0" y="5655301"/>
            <a:ext cx="12192000" cy="1202699"/>
          </a:xfrm>
          <a:prstGeom prst="rect">
            <a:avLst/>
          </a:prstGeom>
        </p:spPr>
      </p:pic>
      <p:sp>
        <p:nvSpPr>
          <p:cNvPr id="6" name="Text Placeholder 7">
            <a:extLst>
              <a:ext uri="{FF2B5EF4-FFF2-40B4-BE49-F238E27FC236}">
                <a16:creationId xmlns:a16="http://schemas.microsoft.com/office/drawing/2014/main" id="{26401008-10D7-9E1B-D5C4-CF878CC234C1}"/>
              </a:ext>
            </a:extLst>
          </p:cNvPr>
          <p:cNvSpPr>
            <a:spLocks noGrp="1"/>
          </p:cNvSpPr>
          <p:nvPr>
            <p:ph type="body" sz="quarter" idx="10"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4" name="Picture 3">
            <a:extLst>
              <a:ext uri="{FF2B5EF4-FFF2-40B4-BE49-F238E27FC236}">
                <a16:creationId xmlns:a16="http://schemas.microsoft.com/office/drawing/2014/main" id="{6F6D40DB-FC73-12DC-D512-79925C52D804}"/>
              </a:ext>
            </a:extLst>
          </p:cNvPr>
          <p:cNvPicPr>
            <a:picLocks noChangeAspect="1"/>
          </p:cNvPicPr>
          <p:nvPr userDrawn="1"/>
        </p:nvPicPr>
        <p:blipFill>
          <a:blip r:embed="rId3"/>
          <a:stretch>
            <a:fillRect/>
          </a:stretch>
        </p:blipFill>
        <p:spPr>
          <a:xfrm>
            <a:off x="527196" y="286684"/>
            <a:ext cx="1143000" cy="203200"/>
          </a:xfrm>
          <a:prstGeom prst="rect">
            <a:avLst/>
          </a:prstGeom>
        </p:spPr>
      </p:pic>
      <p:sp>
        <p:nvSpPr>
          <p:cNvPr id="7" name="Slide Number Placeholder 4">
            <a:extLst>
              <a:ext uri="{FF2B5EF4-FFF2-40B4-BE49-F238E27FC236}">
                <a16:creationId xmlns:a16="http://schemas.microsoft.com/office/drawing/2014/main" id="{EBB23E25-90B1-8DB6-E09E-1BE91D8FE526}"/>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bg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3572205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Text and righ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p:nvPr>
        </p:nvSpPr>
        <p:spPr>
          <a:xfrm>
            <a:off x="434567" y="1869928"/>
            <a:ext cx="6012532" cy="4033676"/>
          </a:xfrm>
        </p:spPr>
        <p:txBody>
          <a:bodyPr/>
          <a:lstStyle>
            <a:lvl1pPr marL="0" indent="0">
              <a:lnSpc>
                <a:spcPct val="105000"/>
              </a:lnSpc>
              <a:buFont typeface="Arial" panose="020B0604020202020204" pitchFamily="34" charset="0"/>
              <a:buNone/>
              <a:defRPr/>
            </a:lvl1pPr>
          </a:lstStyle>
          <a:p>
            <a:pPr lvl="0"/>
            <a:r>
              <a:rPr lang="en-US"/>
              <a:t>Click to edit Master text styles</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6745288" y="1869137"/>
            <a:ext cx="5446712" cy="4033188"/>
          </a:xfrm>
        </p:spPr>
        <p:txBody>
          <a:bodyPr/>
          <a:lstStyle/>
          <a:p>
            <a:r>
              <a:rPr lang="en-US"/>
              <a:t>Click icon to add picture</a:t>
            </a:r>
          </a:p>
        </p:txBody>
      </p:sp>
      <p:sp>
        <p:nvSpPr>
          <p:cNvPr id="9" name="Text Placeholder 4">
            <a:extLst>
              <a:ext uri="{FF2B5EF4-FFF2-40B4-BE49-F238E27FC236}">
                <a16:creationId xmlns:a16="http://schemas.microsoft.com/office/drawing/2014/main" id="{15EE4CEE-037A-083C-CB94-A8B8BE1FB3CA}"/>
              </a:ext>
            </a:extLst>
          </p:cNvPr>
          <p:cNvSpPr>
            <a:spLocks noGrp="1"/>
          </p:cNvSpPr>
          <p:nvPr>
            <p:ph type="body" sz="quarter" idx="13"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a:t>Subtitle Goes Here (if needed) </a:t>
            </a:r>
          </a:p>
        </p:txBody>
      </p:sp>
      <p:sp>
        <p:nvSpPr>
          <p:cNvPr id="11" name="Slide Number Placeholder 4">
            <a:extLst>
              <a:ext uri="{FF2B5EF4-FFF2-40B4-BE49-F238E27FC236}">
                <a16:creationId xmlns:a16="http://schemas.microsoft.com/office/drawing/2014/main" id="{CF2A4861-8644-FB60-9525-FDC789F35362}"/>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2200346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Text and righ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p:nvPr>
        </p:nvSpPr>
        <p:spPr>
          <a:xfrm>
            <a:off x="434567" y="1715272"/>
            <a:ext cx="6012532" cy="4188332"/>
          </a:xfrm>
        </p:spPr>
        <p:txBody>
          <a:bodyPr/>
          <a:lstStyle>
            <a:lvl1pPr marL="0" indent="0">
              <a:lnSpc>
                <a:spcPct val="105000"/>
              </a:lnSpc>
              <a:buFont typeface="Arial" panose="020B0604020202020204" pitchFamily="34" charset="0"/>
              <a:buNone/>
              <a:defRPr/>
            </a:lvl1pPr>
          </a:lstStyle>
          <a:p>
            <a:pPr lvl="0"/>
            <a:r>
              <a:rPr lang="en-US"/>
              <a:t>Click to edit Master text styles</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8" name="Slide Number Placeholder 4">
            <a:extLst>
              <a:ext uri="{FF2B5EF4-FFF2-40B4-BE49-F238E27FC236}">
                <a16:creationId xmlns:a16="http://schemas.microsoft.com/office/drawing/2014/main" id="{E599D524-5E01-1943-97E9-5B67515B8AA1}"/>
              </a:ext>
            </a:extLst>
          </p:cNvPr>
          <p:cNvSpPr>
            <a:spLocks noGrp="1"/>
          </p:cNvSpPr>
          <p:nvPr>
            <p:ph type="sldNum" sz="quarter" idx="4"/>
          </p:nvPr>
        </p:nvSpPr>
        <p:spPr>
          <a:xfrm>
            <a:off x="11257449" y="6325500"/>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6745288" y="1714500"/>
            <a:ext cx="5446712" cy="4187825"/>
          </a:xfrm>
        </p:spPr>
        <p:txBody>
          <a:bodyPr/>
          <a:lstStyle/>
          <a:p>
            <a:r>
              <a:rPr lang="en-US"/>
              <a:t>Click icon to add picture</a:t>
            </a:r>
          </a:p>
        </p:txBody>
      </p:sp>
    </p:spTree>
    <p:extLst>
      <p:ext uri="{BB962C8B-B14F-4D97-AF65-F5344CB8AC3E}">
        <p14:creationId xmlns:p14="http://schemas.microsoft.com/office/powerpoint/2010/main" val="3064848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Text and lef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5675885" y="1871238"/>
            <a:ext cx="6012532" cy="4095866"/>
          </a:xfrm>
        </p:spPr>
        <p:txBody>
          <a:bodyPr/>
          <a:lstStyle>
            <a:lvl1pPr marL="0" indent="0">
              <a:lnSpc>
                <a:spcPct val="105000"/>
              </a:lnSpc>
              <a:spcBef>
                <a:spcPts val="750"/>
              </a:spcBef>
              <a:buFont typeface="Arial" panose="020B0604020202020204" pitchFamily="34" charset="0"/>
              <a:buNone/>
              <a:defRPr/>
            </a:lvl1pPr>
          </a:lstStyle>
          <a:p>
            <a:pPr lvl="0">
              <a:lnSpc>
                <a:spcPct val="105000"/>
              </a:lnSpc>
              <a:spcBef>
                <a:spcPts val="750"/>
              </a:spcBef>
            </a:pPr>
            <a:r>
              <a:rPr lang="en-US" sz="1600" b="1" dirty="0" err="1">
                <a:solidFill>
                  <a:schemeClr val="accent2"/>
                </a:solidFill>
                <a:latin typeface="Montserrat" pitchFamily="2" charset="77"/>
              </a:rPr>
              <a:t>Subheader</a:t>
            </a:r>
            <a:r>
              <a:rPr lang="en-US" sz="1600" b="1" dirty="0">
                <a:solidFill>
                  <a:schemeClr val="accent2"/>
                </a:solidFill>
                <a:latin typeface="Montserrat" pitchFamily="2" charset="77"/>
              </a:rPr>
              <a:t> goes here</a:t>
            </a:r>
          </a:p>
          <a:p>
            <a:pPr lvl="0"/>
            <a:r>
              <a:rPr lang="en-US" dirty="0"/>
              <a:t>Text goes here and here and here and here and here and here and here and here and here and here and here and here and here and here and here and here and here.</a:t>
            </a:r>
          </a:p>
          <a:p>
            <a:pPr lvl="0"/>
            <a:r>
              <a:rPr lang="en-US" dirty="0"/>
              <a:t>Text goes here and here and here and here and here and here and here and here and here and here and here and here and here and here and here and here.</a:t>
            </a:r>
          </a:p>
          <a:p>
            <a:pPr lvl="0"/>
            <a:r>
              <a:rPr lang="en-US" dirty="0"/>
              <a:t>Text goes here and here and here and here and here and here and here and here and here and here and here and here and here and here and here.</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8" name="Slide Number Placeholder 4">
            <a:extLst>
              <a:ext uri="{FF2B5EF4-FFF2-40B4-BE49-F238E27FC236}">
                <a16:creationId xmlns:a16="http://schemas.microsoft.com/office/drawing/2014/main" id="{E599D524-5E01-1943-97E9-5B67515B8AA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0" y="1870455"/>
            <a:ext cx="5382228" cy="4095370"/>
          </a:xfrm>
        </p:spPr>
        <p:txBody>
          <a:bodyPr/>
          <a:lstStyle/>
          <a:p>
            <a:r>
              <a:rPr lang="en-US"/>
              <a:t>Click icon to add picture</a:t>
            </a:r>
          </a:p>
        </p:txBody>
      </p:sp>
      <p:sp>
        <p:nvSpPr>
          <p:cNvPr id="9" name="Text Placeholder 4">
            <a:extLst>
              <a:ext uri="{FF2B5EF4-FFF2-40B4-BE49-F238E27FC236}">
                <a16:creationId xmlns:a16="http://schemas.microsoft.com/office/drawing/2014/main" id="{FB354D9F-B8FF-F728-F297-9A8B9CFD8D79}"/>
              </a:ext>
            </a:extLst>
          </p:cNvPr>
          <p:cNvSpPr>
            <a:spLocks noGrp="1"/>
          </p:cNvSpPr>
          <p:nvPr>
            <p:ph type="body" sz="quarter" idx="13"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a:t>Subtitle Goes Here (if needed) </a:t>
            </a:r>
          </a:p>
        </p:txBody>
      </p:sp>
    </p:spTree>
    <p:extLst>
      <p:ext uri="{BB962C8B-B14F-4D97-AF65-F5344CB8AC3E}">
        <p14:creationId xmlns:p14="http://schemas.microsoft.com/office/powerpoint/2010/main" val="1260348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218280C9-CCEB-BA44-8DF8-2C25C75D7D3E}"/>
              </a:ext>
            </a:extLst>
          </p:cNvPr>
          <p:cNvSpPr>
            <a:spLocks noGrp="1"/>
          </p:cNvSpPr>
          <p:nvPr>
            <p:ph type="title"/>
          </p:nvPr>
        </p:nvSpPr>
        <p:spPr>
          <a:xfrm>
            <a:off x="434566" y="1091891"/>
            <a:ext cx="11235351" cy="286997"/>
          </a:xfrm>
          <a:prstGeom prst="rect">
            <a:avLst/>
          </a:prstGeom>
        </p:spPr>
        <p:txBody>
          <a:bodyPr vert="horz" lIns="91440" tIns="45720" rIns="91440" bIns="45720" rtlCol="0" anchor="ctr">
            <a:noAutofit/>
          </a:bodyPr>
          <a:lstStyle/>
          <a:p>
            <a:r>
              <a:rPr lang="en-US" dirty="0"/>
              <a:t>Title Goes Here</a:t>
            </a:r>
          </a:p>
        </p:txBody>
      </p:sp>
      <p:sp>
        <p:nvSpPr>
          <p:cNvPr id="9" name="Text Placeholder 2">
            <a:extLst>
              <a:ext uri="{FF2B5EF4-FFF2-40B4-BE49-F238E27FC236}">
                <a16:creationId xmlns:a16="http://schemas.microsoft.com/office/drawing/2014/main" id="{A14F76F9-26CA-9044-AC14-2867D1AB4B46}"/>
              </a:ext>
            </a:extLst>
          </p:cNvPr>
          <p:cNvSpPr>
            <a:spLocks noGrp="1"/>
          </p:cNvSpPr>
          <p:nvPr>
            <p:ph type="body" idx="1"/>
          </p:nvPr>
        </p:nvSpPr>
        <p:spPr>
          <a:xfrm>
            <a:off x="434566" y="1715272"/>
            <a:ext cx="11235351" cy="4188332"/>
          </a:xfrm>
          <a:prstGeom prst="rect">
            <a:avLst/>
          </a:prstGeom>
        </p:spPr>
        <p:txBody>
          <a:bodyPr vert="horz" lIns="91440" tIns="45720" rIns="91440" bIns="45720" rtlCol="0">
            <a:noAutofit/>
          </a:bodyPr>
          <a:lstStyle/>
          <a:p>
            <a:pPr lvl="0"/>
            <a:r>
              <a:rPr lang="en-US" dirty="0"/>
              <a:t>Title</a:t>
            </a:r>
          </a:p>
          <a:p>
            <a:pPr lvl="1"/>
            <a:r>
              <a:rPr lang="en-US" dirty="0"/>
              <a:t>Bullet 1</a:t>
            </a:r>
          </a:p>
          <a:p>
            <a:pPr lvl="2"/>
            <a:r>
              <a:rPr lang="en-US" dirty="0"/>
              <a:t>Bullet 2</a:t>
            </a:r>
          </a:p>
        </p:txBody>
      </p:sp>
    </p:spTree>
    <p:extLst>
      <p:ext uri="{BB962C8B-B14F-4D97-AF65-F5344CB8AC3E}">
        <p14:creationId xmlns:p14="http://schemas.microsoft.com/office/powerpoint/2010/main" val="1128105955"/>
      </p:ext>
    </p:extLst>
  </p:cSld>
  <p:clrMap bg1="lt1" tx1="dk1" bg2="lt2" tx2="dk2" accent1="accent1" accent2="accent2" accent3="accent3" accent4="accent4" accent5="accent5" accent6="accent6" hlink="hlink" folHlink="folHlink"/>
  <p:sldLayoutIdLst>
    <p:sldLayoutId id="2147483705" r:id="rId1"/>
    <p:sldLayoutId id="2147483693" r:id="rId2"/>
    <p:sldLayoutId id="2147483708" r:id="rId3"/>
    <p:sldLayoutId id="2147483694" r:id="rId4"/>
    <p:sldLayoutId id="2147483678" r:id="rId5"/>
    <p:sldLayoutId id="2147483688" r:id="rId6"/>
    <p:sldLayoutId id="2147483679" r:id="rId7"/>
    <p:sldLayoutId id="2147483700" r:id="rId8"/>
    <p:sldLayoutId id="2147483698" r:id="rId9"/>
    <p:sldLayoutId id="2147483699" r:id="rId10"/>
    <p:sldLayoutId id="2147483682" r:id="rId11"/>
    <p:sldLayoutId id="2147483707" r:id="rId12"/>
    <p:sldLayoutId id="2147483680" r:id="rId13"/>
    <p:sldLayoutId id="2147483683" r:id="rId14"/>
    <p:sldLayoutId id="2147483695" r:id="rId15"/>
    <p:sldLayoutId id="2147483697" r:id="rId16"/>
    <p:sldLayoutId id="2147483685" r:id="rId17"/>
    <p:sldLayoutId id="2147483696" r:id="rId18"/>
    <p:sldLayoutId id="2147483706" r:id="rId19"/>
    <p:sldLayoutId id="2147483704" r:id="rId20"/>
    <p:sldLayoutId id="2147483690" r:id="rId21"/>
    <p:sldLayoutId id="2147483689" r:id="rId22"/>
    <p:sldLayoutId id="2147483687" r:id="rId23"/>
    <p:sldLayoutId id="2147483702" r:id="rId24"/>
  </p:sldLayoutIdLst>
  <p:hf hdr="0" ftr="0" dt="0"/>
  <p:txStyles>
    <p:titleStyle>
      <a:lvl1pPr algn="l" defTabSz="685800" rtl="0" eaLnBrk="1" latinLnBrk="0" hangingPunct="1">
        <a:lnSpc>
          <a:spcPct val="90000"/>
        </a:lnSpc>
        <a:spcBef>
          <a:spcPct val="0"/>
        </a:spcBef>
        <a:buNone/>
        <a:defRPr sz="2400" b="1" i="0" kern="1200">
          <a:solidFill>
            <a:schemeClr val="tx1"/>
          </a:solidFill>
          <a:latin typeface="Montserrat" pitchFamily="2" charset="77"/>
          <a:ea typeface="+mj-ea"/>
          <a:cs typeface="+mj-cs"/>
        </a:defRPr>
      </a:lvl1pPr>
    </p:titleStyle>
    <p:bodyStyle>
      <a:lvl1pPr marL="257175" indent="-257175" algn="l" defTabSz="685800" rtl="0" eaLnBrk="1" latinLnBrk="0" hangingPunct="1">
        <a:lnSpc>
          <a:spcPct val="90000"/>
        </a:lnSpc>
        <a:spcBef>
          <a:spcPts val="750"/>
        </a:spcBef>
        <a:buFont typeface="Arial" panose="020B0604020202020204" pitchFamily="34" charset="0"/>
        <a:buChar char="•"/>
        <a:defRPr sz="1600" b="0" i="0" kern="1200">
          <a:solidFill>
            <a:schemeClr val="tx2"/>
          </a:solidFill>
          <a:latin typeface="Montserrat Light" pitchFamily="2" charset="77"/>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b="0" i="0" kern="1200">
          <a:solidFill>
            <a:schemeClr val="tx2"/>
          </a:solidFill>
          <a:latin typeface="Montserrat Light" pitchFamily="2"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b="0" i="0" kern="1200">
          <a:solidFill>
            <a:schemeClr val="tx2"/>
          </a:solidFill>
          <a:latin typeface="Montserrat Light" pitchFamily="2"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b="0" i="0" kern="1200">
          <a:solidFill>
            <a:srgbClr val="082940"/>
          </a:solidFill>
          <a:latin typeface="Montserrat Light" pitchFamily="2"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b="0" i="0" kern="1200">
          <a:solidFill>
            <a:srgbClr val="082940"/>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42.png"/><Relationship Id="rId18" Type="http://schemas.openxmlformats.org/officeDocument/2006/relationships/image" Target="../media/image47.svg"/><Relationship Id="rId26" Type="http://schemas.openxmlformats.org/officeDocument/2006/relationships/image" Target="../media/image55.svg"/><Relationship Id="rId39" Type="http://schemas.openxmlformats.org/officeDocument/2006/relationships/image" Target="../media/image68.png"/><Relationship Id="rId21" Type="http://schemas.openxmlformats.org/officeDocument/2006/relationships/image" Target="../media/image50.png"/><Relationship Id="rId34" Type="http://schemas.openxmlformats.org/officeDocument/2006/relationships/image" Target="../media/image63.svg"/><Relationship Id="rId42" Type="http://schemas.openxmlformats.org/officeDocument/2006/relationships/image" Target="../media/image71.svg"/><Relationship Id="rId47" Type="http://schemas.openxmlformats.org/officeDocument/2006/relationships/image" Target="../media/image76.png"/><Relationship Id="rId50" Type="http://schemas.openxmlformats.org/officeDocument/2006/relationships/image" Target="../media/image79.svg"/><Relationship Id="rId55" Type="http://schemas.openxmlformats.org/officeDocument/2006/relationships/image" Target="../media/image84.png"/><Relationship Id="rId63" Type="http://schemas.openxmlformats.org/officeDocument/2006/relationships/image" Target="../media/image92.png"/><Relationship Id="rId68" Type="http://schemas.openxmlformats.org/officeDocument/2006/relationships/image" Target="../media/image97.svg"/><Relationship Id="rId76" Type="http://schemas.openxmlformats.org/officeDocument/2006/relationships/image" Target="../media/image105.svg"/><Relationship Id="rId7" Type="http://schemas.openxmlformats.org/officeDocument/2006/relationships/image" Target="../media/image36.png"/><Relationship Id="rId71" Type="http://schemas.openxmlformats.org/officeDocument/2006/relationships/image" Target="../media/image100.png"/><Relationship Id="rId2" Type="http://schemas.openxmlformats.org/officeDocument/2006/relationships/notesSlide" Target="../notesSlides/notesSlide1.xml"/><Relationship Id="rId16" Type="http://schemas.openxmlformats.org/officeDocument/2006/relationships/image" Target="../media/image45.svg"/><Relationship Id="rId29" Type="http://schemas.openxmlformats.org/officeDocument/2006/relationships/image" Target="../media/image58.png"/><Relationship Id="rId11" Type="http://schemas.openxmlformats.org/officeDocument/2006/relationships/image" Target="../media/image40.png"/><Relationship Id="rId24" Type="http://schemas.openxmlformats.org/officeDocument/2006/relationships/image" Target="../media/image53.svg"/><Relationship Id="rId32" Type="http://schemas.openxmlformats.org/officeDocument/2006/relationships/image" Target="../media/image61.svg"/><Relationship Id="rId37" Type="http://schemas.openxmlformats.org/officeDocument/2006/relationships/image" Target="../media/image66.png"/><Relationship Id="rId40" Type="http://schemas.openxmlformats.org/officeDocument/2006/relationships/image" Target="../media/image69.svg"/><Relationship Id="rId45" Type="http://schemas.openxmlformats.org/officeDocument/2006/relationships/image" Target="../media/image74.png"/><Relationship Id="rId53" Type="http://schemas.openxmlformats.org/officeDocument/2006/relationships/image" Target="../media/image82.png"/><Relationship Id="rId58" Type="http://schemas.openxmlformats.org/officeDocument/2006/relationships/image" Target="../media/image87.svg"/><Relationship Id="rId66" Type="http://schemas.openxmlformats.org/officeDocument/2006/relationships/image" Target="../media/image95.svg"/><Relationship Id="rId74" Type="http://schemas.openxmlformats.org/officeDocument/2006/relationships/image" Target="../media/image103.svg"/><Relationship Id="rId79" Type="http://schemas.openxmlformats.org/officeDocument/2006/relationships/image" Target="../media/image108.png"/><Relationship Id="rId5" Type="http://schemas.openxmlformats.org/officeDocument/2006/relationships/image" Target="../media/image34.png"/><Relationship Id="rId61" Type="http://schemas.openxmlformats.org/officeDocument/2006/relationships/image" Target="../media/image90.png"/><Relationship Id="rId10" Type="http://schemas.openxmlformats.org/officeDocument/2006/relationships/image" Target="../media/image39.svg"/><Relationship Id="rId19" Type="http://schemas.openxmlformats.org/officeDocument/2006/relationships/image" Target="../media/image48.png"/><Relationship Id="rId31" Type="http://schemas.openxmlformats.org/officeDocument/2006/relationships/image" Target="../media/image60.png"/><Relationship Id="rId44" Type="http://schemas.openxmlformats.org/officeDocument/2006/relationships/image" Target="../media/image73.svg"/><Relationship Id="rId52" Type="http://schemas.openxmlformats.org/officeDocument/2006/relationships/image" Target="../media/image81.svg"/><Relationship Id="rId60" Type="http://schemas.openxmlformats.org/officeDocument/2006/relationships/image" Target="../media/image89.svg"/><Relationship Id="rId65" Type="http://schemas.openxmlformats.org/officeDocument/2006/relationships/image" Target="../media/image94.png"/><Relationship Id="rId73" Type="http://schemas.openxmlformats.org/officeDocument/2006/relationships/image" Target="../media/image102.png"/><Relationship Id="rId78" Type="http://schemas.openxmlformats.org/officeDocument/2006/relationships/image" Target="../media/image107.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3.svg"/><Relationship Id="rId22" Type="http://schemas.openxmlformats.org/officeDocument/2006/relationships/image" Target="../media/image51.svg"/><Relationship Id="rId27" Type="http://schemas.openxmlformats.org/officeDocument/2006/relationships/image" Target="../media/image56.png"/><Relationship Id="rId30" Type="http://schemas.openxmlformats.org/officeDocument/2006/relationships/image" Target="../media/image59.svg"/><Relationship Id="rId35" Type="http://schemas.openxmlformats.org/officeDocument/2006/relationships/image" Target="../media/image64.png"/><Relationship Id="rId43" Type="http://schemas.openxmlformats.org/officeDocument/2006/relationships/image" Target="../media/image72.png"/><Relationship Id="rId48" Type="http://schemas.openxmlformats.org/officeDocument/2006/relationships/image" Target="../media/image77.svg"/><Relationship Id="rId56" Type="http://schemas.openxmlformats.org/officeDocument/2006/relationships/image" Target="../media/image85.svg"/><Relationship Id="rId64" Type="http://schemas.openxmlformats.org/officeDocument/2006/relationships/image" Target="../media/image93.svg"/><Relationship Id="rId69" Type="http://schemas.openxmlformats.org/officeDocument/2006/relationships/image" Target="../media/image98.png"/><Relationship Id="rId77" Type="http://schemas.openxmlformats.org/officeDocument/2006/relationships/image" Target="../media/image106.png"/><Relationship Id="rId8" Type="http://schemas.openxmlformats.org/officeDocument/2006/relationships/image" Target="../media/image37.svg"/><Relationship Id="rId51" Type="http://schemas.openxmlformats.org/officeDocument/2006/relationships/image" Target="../media/image80.png"/><Relationship Id="rId72" Type="http://schemas.openxmlformats.org/officeDocument/2006/relationships/image" Target="../media/image101.svg"/><Relationship Id="rId80" Type="http://schemas.openxmlformats.org/officeDocument/2006/relationships/image" Target="../media/image109.svg"/><Relationship Id="rId3" Type="http://schemas.openxmlformats.org/officeDocument/2006/relationships/image" Target="../media/image32.png"/><Relationship Id="rId12" Type="http://schemas.openxmlformats.org/officeDocument/2006/relationships/image" Target="../media/image41.svg"/><Relationship Id="rId17" Type="http://schemas.openxmlformats.org/officeDocument/2006/relationships/image" Target="../media/image46.png"/><Relationship Id="rId25" Type="http://schemas.openxmlformats.org/officeDocument/2006/relationships/image" Target="../media/image54.png"/><Relationship Id="rId33" Type="http://schemas.openxmlformats.org/officeDocument/2006/relationships/image" Target="../media/image62.png"/><Relationship Id="rId38" Type="http://schemas.openxmlformats.org/officeDocument/2006/relationships/image" Target="../media/image67.svg"/><Relationship Id="rId46" Type="http://schemas.openxmlformats.org/officeDocument/2006/relationships/image" Target="../media/image75.svg"/><Relationship Id="rId59" Type="http://schemas.openxmlformats.org/officeDocument/2006/relationships/image" Target="../media/image88.png"/><Relationship Id="rId67" Type="http://schemas.openxmlformats.org/officeDocument/2006/relationships/image" Target="../media/image96.png"/><Relationship Id="rId20" Type="http://schemas.openxmlformats.org/officeDocument/2006/relationships/image" Target="../media/image49.svg"/><Relationship Id="rId41" Type="http://schemas.openxmlformats.org/officeDocument/2006/relationships/image" Target="../media/image70.png"/><Relationship Id="rId54" Type="http://schemas.openxmlformats.org/officeDocument/2006/relationships/image" Target="../media/image83.svg"/><Relationship Id="rId62" Type="http://schemas.openxmlformats.org/officeDocument/2006/relationships/image" Target="../media/image91.svg"/><Relationship Id="rId70" Type="http://schemas.openxmlformats.org/officeDocument/2006/relationships/image" Target="../media/image99.svg"/><Relationship Id="rId75" Type="http://schemas.openxmlformats.org/officeDocument/2006/relationships/image" Target="../media/image104.png"/><Relationship Id="rId1" Type="http://schemas.openxmlformats.org/officeDocument/2006/relationships/slideLayout" Target="../slideLayouts/slideLayout1.xml"/><Relationship Id="rId6" Type="http://schemas.openxmlformats.org/officeDocument/2006/relationships/image" Target="../media/image35.svg"/><Relationship Id="rId15" Type="http://schemas.openxmlformats.org/officeDocument/2006/relationships/image" Target="../media/image44.png"/><Relationship Id="rId23" Type="http://schemas.openxmlformats.org/officeDocument/2006/relationships/image" Target="../media/image52.png"/><Relationship Id="rId28" Type="http://schemas.openxmlformats.org/officeDocument/2006/relationships/image" Target="../media/image57.svg"/><Relationship Id="rId36" Type="http://schemas.openxmlformats.org/officeDocument/2006/relationships/image" Target="../media/image65.svg"/><Relationship Id="rId49" Type="http://schemas.openxmlformats.org/officeDocument/2006/relationships/image" Target="../media/image78.png"/><Relationship Id="rId57" Type="http://schemas.openxmlformats.org/officeDocument/2006/relationships/image" Target="../media/image8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16.svg"/><Relationship Id="rId2" Type="http://schemas.openxmlformats.org/officeDocument/2006/relationships/image" Target="../media/image115.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hyperlink" Target="https://pm.stackexchange.com/questions/12403/why-are-estimates-treated-like-deadlines" TargetMode="External"/><Relationship Id="rId2" Type="http://schemas.openxmlformats.org/officeDocument/2006/relationships/image" Target="../media/image117.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hyperlink" Target="http://flickr.com/photos/welfarestateofmind/4459735887" TargetMode="External"/><Relationship Id="rId2" Type="http://schemas.openxmlformats.org/officeDocument/2006/relationships/image" Target="../media/image118.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hyperlink" Target="https://commons.wikimedia.org/wiki/File:Utility_pole_in_Curitiba.JPG" TargetMode="External"/><Relationship Id="rId2" Type="http://schemas.openxmlformats.org/officeDocument/2006/relationships/image" Target="../media/image119.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hyperlink" Target="https://connect.ncdot.gov/projects/BikePed/Pages/default.aspx" TargetMode="External"/><Relationship Id="rId2" Type="http://schemas.openxmlformats.org/officeDocument/2006/relationships/hyperlink" Target="https://www.fhwa.dot.gov/federal-aidessentials/" TargetMode="External"/><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hyperlink" Target="https://connect.ncdot.gov/municipalities/Funding/Pages/default.aspx"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hyperlink" Target="https://connect.ncdot.gov/municipalities/Funding/Pages/default.aspx"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12.svg"/><Relationship Id="rId2" Type="http://schemas.openxmlformats.org/officeDocument/2006/relationships/image" Target="../media/image111.png"/><Relationship Id="rId1" Type="http://schemas.openxmlformats.org/officeDocument/2006/relationships/slideLayout" Target="../slideLayouts/slideLayout9.xml"/><Relationship Id="rId5" Type="http://schemas.openxmlformats.org/officeDocument/2006/relationships/image" Target="../media/image114.svg"/><Relationship Id="rId4" Type="http://schemas.openxmlformats.org/officeDocument/2006/relationships/image" Target="../media/image1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B5541-496D-9D0D-D511-D9E140D2D13E}"/>
              </a:ext>
            </a:extLst>
          </p:cNvPr>
          <p:cNvSpPr>
            <a:spLocks noGrp="1"/>
          </p:cNvSpPr>
          <p:nvPr>
            <p:ph type="ctrTitle"/>
          </p:nvPr>
        </p:nvSpPr>
        <p:spPr/>
        <p:txBody>
          <a:bodyPr/>
          <a:lstStyle/>
          <a:p>
            <a:r>
              <a:rPr lang="en-US" dirty="0"/>
              <a:t>Using Federal Funds through NCDOT</a:t>
            </a:r>
          </a:p>
        </p:txBody>
      </p:sp>
      <p:pic>
        <p:nvPicPr>
          <p:cNvPr id="8" name="Graphic 7">
            <a:extLst>
              <a:ext uri="{FF2B5EF4-FFF2-40B4-BE49-F238E27FC236}">
                <a16:creationId xmlns:a16="http://schemas.microsoft.com/office/drawing/2014/main" id="{FB860605-B64B-A22D-CCC0-8210D3CECA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41298" y="532628"/>
            <a:ext cx="324504" cy="463577"/>
          </a:xfrm>
          <a:prstGeom prst="rect">
            <a:avLst/>
          </a:prstGeom>
        </p:spPr>
      </p:pic>
      <p:pic>
        <p:nvPicPr>
          <p:cNvPr id="10" name="Graphic 9">
            <a:extLst>
              <a:ext uri="{FF2B5EF4-FFF2-40B4-BE49-F238E27FC236}">
                <a16:creationId xmlns:a16="http://schemas.microsoft.com/office/drawing/2014/main" id="{B562050F-BE15-AD93-4048-588B23C403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09725" y="7235485"/>
            <a:ext cx="463578" cy="463577"/>
          </a:xfrm>
          <a:prstGeom prst="rect">
            <a:avLst/>
          </a:prstGeom>
        </p:spPr>
      </p:pic>
      <p:pic>
        <p:nvPicPr>
          <p:cNvPr id="12" name="Graphic 11">
            <a:extLst>
              <a:ext uri="{FF2B5EF4-FFF2-40B4-BE49-F238E27FC236}">
                <a16:creationId xmlns:a16="http://schemas.microsoft.com/office/drawing/2014/main" id="{9970DA97-A7CF-ADCA-6B5B-054CB47DC27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64156" y="521039"/>
            <a:ext cx="440399" cy="486756"/>
          </a:xfrm>
          <a:prstGeom prst="rect">
            <a:avLst/>
          </a:prstGeom>
        </p:spPr>
      </p:pic>
      <p:pic>
        <p:nvPicPr>
          <p:cNvPr id="14" name="Graphic 13">
            <a:extLst>
              <a:ext uri="{FF2B5EF4-FFF2-40B4-BE49-F238E27FC236}">
                <a16:creationId xmlns:a16="http://schemas.microsoft.com/office/drawing/2014/main" id="{7C67E17E-8764-098E-C6DF-BE59E90E154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55918" y="544218"/>
            <a:ext cx="463578" cy="440399"/>
          </a:xfrm>
          <a:prstGeom prst="rect">
            <a:avLst/>
          </a:prstGeom>
        </p:spPr>
      </p:pic>
      <p:pic>
        <p:nvPicPr>
          <p:cNvPr id="16" name="Graphic 15">
            <a:extLst>
              <a:ext uri="{FF2B5EF4-FFF2-40B4-BE49-F238E27FC236}">
                <a16:creationId xmlns:a16="http://schemas.microsoft.com/office/drawing/2014/main" id="{7C141CE1-3584-4FE5-B834-54649C188C8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54424" y="555807"/>
            <a:ext cx="417220" cy="417220"/>
          </a:xfrm>
          <a:prstGeom prst="rect">
            <a:avLst/>
          </a:prstGeom>
        </p:spPr>
      </p:pic>
      <p:pic>
        <p:nvPicPr>
          <p:cNvPr id="18" name="Graphic 17">
            <a:extLst>
              <a:ext uri="{FF2B5EF4-FFF2-40B4-BE49-F238E27FC236}">
                <a16:creationId xmlns:a16="http://schemas.microsoft.com/office/drawing/2014/main" id="{0B3E1620-CFC6-1B81-A559-57DBC6B356E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487656" y="1345512"/>
            <a:ext cx="417220" cy="417220"/>
          </a:xfrm>
          <a:prstGeom prst="rect">
            <a:avLst/>
          </a:prstGeom>
        </p:spPr>
      </p:pic>
      <p:pic>
        <p:nvPicPr>
          <p:cNvPr id="20" name="Graphic 19">
            <a:extLst>
              <a:ext uri="{FF2B5EF4-FFF2-40B4-BE49-F238E27FC236}">
                <a16:creationId xmlns:a16="http://schemas.microsoft.com/office/drawing/2014/main" id="{83A4EB71-E6C9-70FF-C84B-C5754EDF09C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622724" y="7254190"/>
            <a:ext cx="370862" cy="455851"/>
          </a:xfrm>
          <a:prstGeom prst="rect">
            <a:avLst/>
          </a:prstGeom>
        </p:spPr>
      </p:pic>
      <p:pic>
        <p:nvPicPr>
          <p:cNvPr id="22" name="Graphic 21">
            <a:extLst>
              <a:ext uri="{FF2B5EF4-FFF2-40B4-BE49-F238E27FC236}">
                <a16:creationId xmlns:a16="http://schemas.microsoft.com/office/drawing/2014/main" id="{C75C61E3-2490-533F-C835-A968993C8CB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698925" y="1391869"/>
            <a:ext cx="509936" cy="324504"/>
          </a:xfrm>
          <a:prstGeom prst="rect">
            <a:avLst/>
          </a:prstGeom>
        </p:spPr>
      </p:pic>
      <p:pic>
        <p:nvPicPr>
          <p:cNvPr id="24" name="Graphic 23">
            <a:extLst>
              <a:ext uri="{FF2B5EF4-FFF2-40B4-BE49-F238E27FC236}">
                <a16:creationId xmlns:a16="http://schemas.microsoft.com/office/drawing/2014/main" id="{B08B61D1-D54A-80EC-F41D-97B3161E7E3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879097" y="1372554"/>
            <a:ext cx="509936" cy="363136"/>
          </a:xfrm>
          <a:prstGeom prst="rect">
            <a:avLst/>
          </a:prstGeom>
        </p:spPr>
      </p:pic>
      <p:pic>
        <p:nvPicPr>
          <p:cNvPr id="26" name="Graphic 25">
            <a:extLst>
              <a:ext uri="{FF2B5EF4-FFF2-40B4-BE49-F238E27FC236}">
                <a16:creationId xmlns:a16="http://schemas.microsoft.com/office/drawing/2014/main" id="{C0208A74-2ACB-5361-C97C-96BEC1FE2398}"/>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042834" y="1322333"/>
            <a:ext cx="394041" cy="463577"/>
          </a:xfrm>
          <a:prstGeom prst="rect">
            <a:avLst/>
          </a:prstGeom>
        </p:spPr>
      </p:pic>
      <p:pic>
        <p:nvPicPr>
          <p:cNvPr id="28" name="Graphic 27">
            <a:extLst>
              <a:ext uri="{FF2B5EF4-FFF2-40B4-BE49-F238E27FC236}">
                <a16:creationId xmlns:a16="http://schemas.microsoft.com/office/drawing/2014/main" id="{1F94C1AD-5F83-CCF5-AE52-1527329215DC}"/>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534014" y="2212479"/>
            <a:ext cx="509936" cy="363136"/>
          </a:xfrm>
          <a:prstGeom prst="rect">
            <a:avLst/>
          </a:prstGeom>
        </p:spPr>
      </p:pic>
      <p:pic>
        <p:nvPicPr>
          <p:cNvPr id="30" name="Graphic 29">
            <a:extLst>
              <a:ext uri="{FF2B5EF4-FFF2-40B4-BE49-F238E27FC236}">
                <a16:creationId xmlns:a16="http://schemas.microsoft.com/office/drawing/2014/main" id="{6D0DF359-898F-08AB-D2BC-7F6420C0AF43}"/>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804776" y="7292821"/>
            <a:ext cx="509936" cy="417220"/>
          </a:xfrm>
          <a:prstGeom prst="rect">
            <a:avLst/>
          </a:prstGeom>
        </p:spPr>
      </p:pic>
      <p:pic>
        <p:nvPicPr>
          <p:cNvPr id="32" name="Graphic 31">
            <a:extLst>
              <a:ext uri="{FF2B5EF4-FFF2-40B4-BE49-F238E27FC236}">
                <a16:creationId xmlns:a16="http://schemas.microsoft.com/office/drawing/2014/main" id="{F56CED76-99D7-C255-8CDC-974CC58033F5}"/>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2652567" y="2162258"/>
            <a:ext cx="417220" cy="463577"/>
          </a:xfrm>
          <a:prstGeom prst="rect">
            <a:avLst/>
          </a:prstGeom>
        </p:spPr>
      </p:pic>
      <p:pic>
        <p:nvPicPr>
          <p:cNvPr id="34" name="Graphic 33">
            <a:extLst>
              <a:ext uri="{FF2B5EF4-FFF2-40B4-BE49-F238E27FC236}">
                <a16:creationId xmlns:a16="http://schemas.microsoft.com/office/drawing/2014/main" id="{385213EC-65E8-ACCE-C166-0C012E121095}"/>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809560" y="2185437"/>
            <a:ext cx="370862" cy="417220"/>
          </a:xfrm>
          <a:prstGeom prst="rect">
            <a:avLst/>
          </a:prstGeom>
        </p:spPr>
      </p:pic>
      <p:pic>
        <p:nvPicPr>
          <p:cNvPr id="36" name="Graphic 35">
            <a:extLst>
              <a:ext uri="{FF2B5EF4-FFF2-40B4-BE49-F238E27FC236}">
                <a16:creationId xmlns:a16="http://schemas.microsoft.com/office/drawing/2014/main" id="{79DA56B5-AFB7-964D-C608-1AE0F3654AC2}"/>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008066" y="2162258"/>
            <a:ext cx="324504" cy="463577"/>
          </a:xfrm>
          <a:prstGeom prst="rect">
            <a:avLst/>
          </a:prstGeom>
        </p:spPr>
      </p:pic>
      <p:pic>
        <p:nvPicPr>
          <p:cNvPr id="38" name="Graphic 37">
            <a:extLst>
              <a:ext uri="{FF2B5EF4-FFF2-40B4-BE49-F238E27FC236}">
                <a16:creationId xmlns:a16="http://schemas.microsoft.com/office/drawing/2014/main" id="{0294756E-4E2D-0766-5D08-1F6ED903F037}"/>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3441298" y="2896411"/>
            <a:ext cx="324504" cy="463577"/>
          </a:xfrm>
          <a:prstGeom prst="rect">
            <a:avLst/>
          </a:prstGeom>
        </p:spPr>
      </p:pic>
      <p:pic>
        <p:nvPicPr>
          <p:cNvPr id="40" name="Graphic 39">
            <a:extLst>
              <a:ext uri="{FF2B5EF4-FFF2-40B4-BE49-F238E27FC236}">
                <a16:creationId xmlns:a16="http://schemas.microsoft.com/office/drawing/2014/main" id="{2E1DB328-AD60-009F-49DC-746DD840F9BB}"/>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092398" y="6458187"/>
            <a:ext cx="509936" cy="509935"/>
          </a:xfrm>
          <a:prstGeom prst="rect">
            <a:avLst/>
          </a:prstGeom>
        </p:spPr>
      </p:pic>
      <p:pic>
        <p:nvPicPr>
          <p:cNvPr id="42" name="Graphic 41">
            <a:extLst>
              <a:ext uri="{FF2B5EF4-FFF2-40B4-BE49-F238E27FC236}">
                <a16:creationId xmlns:a16="http://schemas.microsoft.com/office/drawing/2014/main" id="{B38E0C94-5BB4-2939-3BC0-863B991C8BE5}"/>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2637114" y="2919590"/>
            <a:ext cx="386315" cy="417220"/>
          </a:xfrm>
          <a:prstGeom prst="rect">
            <a:avLst/>
          </a:prstGeom>
        </p:spPr>
      </p:pic>
      <p:pic>
        <p:nvPicPr>
          <p:cNvPr id="44" name="Graphic 43">
            <a:extLst>
              <a:ext uri="{FF2B5EF4-FFF2-40B4-BE49-F238E27FC236}">
                <a16:creationId xmlns:a16="http://schemas.microsoft.com/office/drawing/2014/main" id="{FF3DFEE3-3AB2-B9D0-243B-485D61B996CC}"/>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1817286" y="2919590"/>
            <a:ext cx="386315" cy="417220"/>
          </a:xfrm>
          <a:prstGeom prst="rect">
            <a:avLst/>
          </a:prstGeom>
        </p:spPr>
      </p:pic>
      <p:pic>
        <p:nvPicPr>
          <p:cNvPr id="46" name="Graphic 45">
            <a:extLst>
              <a:ext uri="{FF2B5EF4-FFF2-40B4-BE49-F238E27FC236}">
                <a16:creationId xmlns:a16="http://schemas.microsoft.com/office/drawing/2014/main" id="{52259F28-84CC-10E4-29DC-1ADD5B9AFF54}"/>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054424" y="2919590"/>
            <a:ext cx="417220" cy="417220"/>
          </a:xfrm>
          <a:prstGeom prst="rect">
            <a:avLst/>
          </a:prstGeom>
        </p:spPr>
      </p:pic>
      <p:pic>
        <p:nvPicPr>
          <p:cNvPr id="48" name="Graphic 47">
            <a:extLst>
              <a:ext uri="{FF2B5EF4-FFF2-40B4-BE49-F238E27FC236}">
                <a16:creationId xmlns:a16="http://schemas.microsoft.com/office/drawing/2014/main" id="{A302F5EE-436C-F14A-E5D7-EB3674C45930}"/>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3539615" y="3571688"/>
            <a:ext cx="509936" cy="370862"/>
          </a:xfrm>
          <a:prstGeom prst="rect">
            <a:avLst/>
          </a:prstGeom>
        </p:spPr>
      </p:pic>
      <p:pic>
        <p:nvPicPr>
          <p:cNvPr id="50" name="Graphic 49">
            <a:extLst>
              <a:ext uri="{FF2B5EF4-FFF2-40B4-BE49-F238E27FC236}">
                <a16:creationId xmlns:a16="http://schemas.microsoft.com/office/drawing/2014/main" id="{C0BF9131-6E7B-7F04-413D-F2B18371D262}"/>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2664156" y="3525330"/>
            <a:ext cx="440399" cy="463577"/>
          </a:xfrm>
          <a:prstGeom prst="rect">
            <a:avLst/>
          </a:prstGeom>
        </p:spPr>
      </p:pic>
      <p:pic>
        <p:nvPicPr>
          <p:cNvPr id="52" name="Graphic 51">
            <a:extLst>
              <a:ext uri="{FF2B5EF4-FFF2-40B4-BE49-F238E27FC236}">
                <a16:creationId xmlns:a16="http://schemas.microsoft.com/office/drawing/2014/main" id="{2481EF79-C445-4F52-D3D9-A387F14A6EA1}"/>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1855918" y="3502151"/>
            <a:ext cx="463578" cy="509935"/>
          </a:xfrm>
          <a:prstGeom prst="rect">
            <a:avLst/>
          </a:prstGeom>
        </p:spPr>
      </p:pic>
      <p:pic>
        <p:nvPicPr>
          <p:cNvPr id="54" name="Graphic 53">
            <a:extLst>
              <a:ext uri="{FF2B5EF4-FFF2-40B4-BE49-F238E27FC236}">
                <a16:creationId xmlns:a16="http://schemas.microsoft.com/office/drawing/2014/main" id="{CC55E7B2-146B-4B92-FCCD-7F336DE6F10A}"/>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1054424" y="3571688"/>
            <a:ext cx="417220" cy="370862"/>
          </a:xfrm>
          <a:prstGeom prst="rect">
            <a:avLst/>
          </a:prstGeom>
        </p:spPr>
      </p:pic>
      <p:pic>
        <p:nvPicPr>
          <p:cNvPr id="56" name="Graphic 55">
            <a:extLst>
              <a:ext uri="{FF2B5EF4-FFF2-40B4-BE49-F238E27FC236}">
                <a16:creationId xmlns:a16="http://schemas.microsoft.com/office/drawing/2014/main" id="{F09323FF-8534-B9EA-906C-9247BBBAF069}"/>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3464477" y="4284130"/>
            <a:ext cx="370862" cy="440399"/>
          </a:xfrm>
          <a:prstGeom prst="rect">
            <a:avLst/>
          </a:prstGeom>
        </p:spPr>
      </p:pic>
      <p:pic>
        <p:nvPicPr>
          <p:cNvPr id="58" name="Graphic 57">
            <a:extLst>
              <a:ext uri="{FF2B5EF4-FFF2-40B4-BE49-F238E27FC236}">
                <a16:creationId xmlns:a16="http://schemas.microsoft.com/office/drawing/2014/main" id="{073C62C2-6425-06FA-CD65-9B7989967098}"/>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2594620" y="4253224"/>
            <a:ext cx="301326" cy="502209"/>
          </a:xfrm>
          <a:prstGeom prst="rect">
            <a:avLst/>
          </a:prstGeom>
        </p:spPr>
      </p:pic>
      <p:pic>
        <p:nvPicPr>
          <p:cNvPr id="60" name="Graphic 59">
            <a:extLst>
              <a:ext uri="{FF2B5EF4-FFF2-40B4-BE49-F238E27FC236}">
                <a16:creationId xmlns:a16="http://schemas.microsoft.com/office/drawing/2014/main" id="{CF91E3F9-8B17-CE6B-E444-D1DA9F30A1D2}"/>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902275" y="4268677"/>
            <a:ext cx="556293" cy="471304"/>
          </a:xfrm>
          <a:prstGeom prst="rect">
            <a:avLst/>
          </a:prstGeom>
        </p:spPr>
      </p:pic>
      <p:pic>
        <p:nvPicPr>
          <p:cNvPr id="62" name="Graphic 61">
            <a:extLst>
              <a:ext uri="{FF2B5EF4-FFF2-40B4-BE49-F238E27FC236}">
                <a16:creationId xmlns:a16="http://schemas.microsoft.com/office/drawing/2014/main" id="{BB9F2FFB-3178-A7A5-04B1-54396FE223CE}"/>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1067808" y="4278422"/>
            <a:ext cx="463578" cy="417220"/>
          </a:xfrm>
          <a:prstGeom prst="rect">
            <a:avLst/>
          </a:prstGeom>
        </p:spPr>
      </p:pic>
      <p:pic>
        <p:nvPicPr>
          <p:cNvPr id="64" name="Graphic 63">
            <a:extLst>
              <a:ext uri="{FF2B5EF4-FFF2-40B4-BE49-F238E27FC236}">
                <a16:creationId xmlns:a16="http://schemas.microsoft.com/office/drawing/2014/main" id="{E7A2338D-D05D-1A83-6FA5-37FC0C4CC261}"/>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3464477" y="4957941"/>
            <a:ext cx="370862" cy="556293"/>
          </a:xfrm>
          <a:prstGeom prst="rect">
            <a:avLst/>
          </a:prstGeom>
        </p:spPr>
      </p:pic>
      <p:pic>
        <p:nvPicPr>
          <p:cNvPr id="66" name="Graphic 65">
            <a:extLst>
              <a:ext uri="{FF2B5EF4-FFF2-40B4-BE49-F238E27FC236}">
                <a16:creationId xmlns:a16="http://schemas.microsoft.com/office/drawing/2014/main" id="{107306E2-D599-A088-55A6-0CED3F6D99F0}"/>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2594620" y="4981120"/>
            <a:ext cx="301326" cy="509935"/>
          </a:xfrm>
          <a:prstGeom prst="rect">
            <a:avLst/>
          </a:prstGeom>
        </p:spPr>
      </p:pic>
      <p:pic>
        <p:nvPicPr>
          <p:cNvPr id="68" name="Graphic 67">
            <a:extLst>
              <a:ext uri="{FF2B5EF4-FFF2-40B4-BE49-F238E27FC236}">
                <a16:creationId xmlns:a16="http://schemas.microsoft.com/office/drawing/2014/main" id="{24406CBC-AFAE-3A2E-924D-6E3F13DB9128}"/>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1902275" y="5050657"/>
            <a:ext cx="556293" cy="370862"/>
          </a:xfrm>
          <a:prstGeom prst="rect">
            <a:avLst/>
          </a:prstGeom>
        </p:spPr>
      </p:pic>
      <p:pic>
        <p:nvPicPr>
          <p:cNvPr id="70" name="Graphic 69">
            <a:extLst>
              <a:ext uri="{FF2B5EF4-FFF2-40B4-BE49-F238E27FC236}">
                <a16:creationId xmlns:a16="http://schemas.microsoft.com/office/drawing/2014/main" id="{5A2486BD-6EE2-6E91-849A-77D2B4702CA5}"/>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1067808" y="4987002"/>
            <a:ext cx="463578" cy="463577"/>
          </a:xfrm>
          <a:prstGeom prst="rect">
            <a:avLst/>
          </a:prstGeom>
        </p:spPr>
      </p:pic>
      <p:pic>
        <p:nvPicPr>
          <p:cNvPr id="72" name="Graphic 71">
            <a:extLst>
              <a:ext uri="{FF2B5EF4-FFF2-40B4-BE49-F238E27FC236}">
                <a16:creationId xmlns:a16="http://schemas.microsoft.com/office/drawing/2014/main" id="{0B2BF4F8-A9C7-A36D-933D-347E8ED116A0}"/>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3510835" y="5792073"/>
            <a:ext cx="463578" cy="463577"/>
          </a:xfrm>
          <a:prstGeom prst="rect">
            <a:avLst/>
          </a:prstGeom>
        </p:spPr>
      </p:pic>
      <p:pic>
        <p:nvPicPr>
          <p:cNvPr id="74" name="Graphic 73">
            <a:extLst>
              <a:ext uri="{FF2B5EF4-FFF2-40B4-BE49-F238E27FC236}">
                <a16:creationId xmlns:a16="http://schemas.microsoft.com/office/drawing/2014/main" id="{2CC23BB8-E9EE-EC7F-14F2-0173622FD090}"/>
              </a:ext>
            </a:extLst>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2675746" y="5792073"/>
            <a:ext cx="463578" cy="463577"/>
          </a:xfrm>
          <a:prstGeom prst="rect">
            <a:avLst/>
          </a:prstGeom>
        </p:spPr>
      </p:pic>
      <p:pic>
        <p:nvPicPr>
          <p:cNvPr id="76" name="Graphic 75">
            <a:extLst>
              <a:ext uri="{FF2B5EF4-FFF2-40B4-BE49-F238E27FC236}">
                <a16:creationId xmlns:a16="http://schemas.microsoft.com/office/drawing/2014/main" id="{88C4838C-5EF1-B98A-93F8-B6C926E5950C}"/>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1855918" y="5838431"/>
            <a:ext cx="463578" cy="370862"/>
          </a:xfrm>
          <a:prstGeom prst="rect">
            <a:avLst/>
          </a:prstGeom>
        </p:spPr>
      </p:pic>
      <p:pic>
        <p:nvPicPr>
          <p:cNvPr id="78" name="Graphic 77">
            <a:extLst>
              <a:ext uri="{FF2B5EF4-FFF2-40B4-BE49-F238E27FC236}">
                <a16:creationId xmlns:a16="http://schemas.microsoft.com/office/drawing/2014/main" id="{108C0EDF-6573-19E5-85BF-B70194584FBA}"/>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1054424" y="5815252"/>
            <a:ext cx="417220" cy="417220"/>
          </a:xfrm>
          <a:prstGeom prst="rect">
            <a:avLst/>
          </a:prstGeom>
        </p:spPr>
      </p:pic>
      <p:pic>
        <p:nvPicPr>
          <p:cNvPr id="93" name="Graphic 92">
            <a:extLst>
              <a:ext uri="{FF2B5EF4-FFF2-40B4-BE49-F238E27FC236}">
                <a16:creationId xmlns:a16="http://schemas.microsoft.com/office/drawing/2014/main" id="{09456C6C-6B4F-96F7-AE5E-0F0EC9DCF8D9}"/>
              </a:ext>
            </a:extLst>
          </p:cNvPr>
          <p:cNvPicPr>
            <a:picLocks noChangeAspect="1"/>
          </p:cNvPicPr>
          <p:nvPr userDrawn="1"/>
        </p:nvPicPr>
        <p:blipFill>
          <a:blip r:embed="rId75">
            <a:extLst>
              <a:ext uri="{96DAC541-7B7A-43D3-8B79-37D633B846F1}">
                <asvg:svgBlip xmlns:asvg="http://schemas.microsoft.com/office/drawing/2016/SVG/main" r:embed="rId76"/>
              </a:ext>
            </a:extLst>
          </a:blip>
          <a:stretch>
            <a:fillRect/>
          </a:stretch>
        </p:blipFill>
        <p:spPr>
          <a:xfrm>
            <a:off x="-3609017" y="6462242"/>
            <a:ext cx="659942" cy="659942"/>
          </a:xfrm>
          <a:prstGeom prst="rect">
            <a:avLst/>
          </a:prstGeom>
        </p:spPr>
      </p:pic>
      <p:pic>
        <p:nvPicPr>
          <p:cNvPr id="95" name="Graphic 94">
            <a:extLst>
              <a:ext uri="{FF2B5EF4-FFF2-40B4-BE49-F238E27FC236}">
                <a16:creationId xmlns:a16="http://schemas.microsoft.com/office/drawing/2014/main" id="{F166F759-2453-B757-BFC4-E906922E876B}"/>
              </a:ext>
            </a:extLst>
          </p:cNvPr>
          <p:cNvPicPr>
            <a:picLocks noChangeAspect="1"/>
          </p:cNvPicPr>
          <p:nvPr userDrawn="1"/>
        </p:nvPicPr>
        <p:blipFill>
          <a:blip r:embed="rId77">
            <a:extLst>
              <a:ext uri="{96DAC541-7B7A-43D3-8B79-37D633B846F1}">
                <asvg:svgBlip xmlns:asvg="http://schemas.microsoft.com/office/drawing/2016/SVG/main" r:embed="rId78"/>
              </a:ext>
            </a:extLst>
          </a:blip>
          <a:stretch>
            <a:fillRect/>
          </a:stretch>
        </p:blipFill>
        <p:spPr>
          <a:xfrm>
            <a:off x="-1999821" y="6338721"/>
            <a:ext cx="783463" cy="783463"/>
          </a:xfrm>
          <a:prstGeom prst="rect">
            <a:avLst/>
          </a:prstGeom>
        </p:spPr>
      </p:pic>
      <p:pic>
        <p:nvPicPr>
          <p:cNvPr id="97" name="Graphic 96">
            <a:extLst>
              <a:ext uri="{FF2B5EF4-FFF2-40B4-BE49-F238E27FC236}">
                <a16:creationId xmlns:a16="http://schemas.microsoft.com/office/drawing/2014/main" id="{B750B40C-2C54-818D-8E49-0215CAE06945}"/>
              </a:ext>
            </a:extLst>
          </p:cNvPr>
          <p:cNvPicPr>
            <a:picLocks noChangeAspect="1"/>
          </p:cNvPicPr>
          <p:nvPr userDrawn="1"/>
        </p:nvPicPr>
        <p:blipFill>
          <a:blip r:embed="rId79">
            <a:extLst>
              <a:ext uri="{96DAC541-7B7A-43D3-8B79-37D633B846F1}">
                <asvg:svgBlip xmlns:asvg="http://schemas.microsoft.com/office/drawing/2016/SVG/main" r:embed="rId80"/>
              </a:ext>
            </a:extLst>
          </a:blip>
          <a:stretch>
            <a:fillRect/>
          </a:stretch>
        </p:blipFill>
        <p:spPr>
          <a:xfrm>
            <a:off x="-2773928" y="6462242"/>
            <a:ext cx="659942" cy="659942"/>
          </a:xfrm>
          <a:prstGeom prst="rect">
            <a:avLst/>
          </a:prstGeom>
        </p:spPr>
      </p:pic>
      <p:sp>
        <p:nvSpPr>
          <p:cNvPr id="98" name="TextBox 97">
            <a:extLst>
              <a:ext uri="{FF2B5EF4-FFF2-40B4-BE49-F238E27FC236}">
                <a16:creationId xmlns:a16="http://schemas.microsoft.com/office/drawing/2014/main" id="{42E929C8-1776-39F4-F0B9-6E536D9CA9E3}"/>
              </a:ext>
            </a:extLst>
          </p:cNvPr>
          <p:cNvSpPr txBox="1"/>
          <p:nvPr/>
        </p:nvSpPr>
        <p:spPr>
          <a:xfrm>
            <a:off x="-3447145" y="-518201"/>
            <a:ext cx="3001696" cy="921278"/>
          </a:xfrm>
          <a:prstGeom prst="rect">
            <a:avLst/>
          </a:prstGeom>
          <a:noFill/>
        </p:spPr>
        <p:txBody>
          <a:bodyPr wrap="square" rtlCol="0">
            <a:spAutoFit/>
          </a:bodyPr>
          <a:lstStyle/>
          <a:p>
            <a:pPr>
              <a:lnSpc>
                <a:spcPct val="105000"/>
              </a:lnSpc>
            </a:pPr>
            <a:r>
              <a:rPr lang="en-US" sz="1300" dirty="0"/>
              <a:t>Copy/paste any of the icons below into your presentation. Please change color to white if using them on a dark background.</a:t>
            </a:r>
          </a:p>
        </p:txBody>
      </p:sp>
    </p:spTree>
    <p:extLst>
      <p:ext uri="{BB962C8B-B14F-4D97-AF65-F5344CB8AC3E}">
        <p14:creationId xmlns:p14="http://schemas.microsoft.com/office/powerpoint/2010/main" val="2987952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F904AD-FFA6-D9D9-B604-CF64E9F6434C}"/>
              </a:ext>
            </a:extLst>
          </p:cNvPr>
          <p:cNvSpPr>
            <a:spLocks noGrp="1"/>
          </p:cNvSpPr>
          <p:nvPr>
            <p:ph idx="1"/>
          </p:nvPr>
        </p:nvSpPr>
        <p:spPr>
          <a:xfrm>
            <a:off x="434566" y="1871238"/>
            <a:ext cx="11253851" cy="4095866"/>
          </a:xfrm>
        </p:spPr>
        <p:txBody>
          <a:bodyPr/>
          <a:lstStyle/>
          <a:p>
            <a:r>
              <a:rPr lang="en-US" sz="2000" b="1" dirty="0"/>
              <a:t>Advertising, Letting and Awarding Contracts must comply with Federal requirements</a:t>
            </a:r>
          </a:p>
          <a:p>
            <a:pPr marL="800100" lvl="1" indent="-285750">
              <a:lnSpc>
                <a:spcPct val="150000"/>
              </a:lnSpc>
            </a:pPr>
            <a:r>
              <a:rPr lang="en-US" sz="1800" dirty="0"/>
              <a:t>Advertisement for 3 weeks	</a:t>
            </a:r>
          </a:p>
          <a:p>
            <a:pPr marL="800100" lvl="1" indent="-285750">
              <a:lnSpc>
                <a:spcPct val="150000"/>
              </a:lnSpc>
            </a:pPr>
            <a:r>
              <a:rPr lang="en-US" sz="1800" dirty="0"/>
              <a:t>No negotiation with contractor is allowed</a:t>
            </a:r>
          </a:p>
          <a:p>
            <a:pPr marL="800100" lvl="1" indent="-285750">
              <a:lnSpc>
                <a:spcPct val="150000"/>
              </a:lnSpc>
            </a:pPr>
            <a:r>
              <a:rPr lang="en-US" sz="1800" dirty="0"/>
              <a:t>NCDOT must concur in the award of contract to the responsible low bidder</a:t>
            </a:r>
          </a:p>
          <a:p>
            <a:pPr lvl="1" indent="0">
              <a:lnSpc>
                <a:spcPct val="150000"/>
              </a:lnSpc>
              <a:buNone/>
            </a:pPr>
            <a:endParaRPr lang="en-US" sz="1800" dirty="0"/>
          </a:p>
          <a:p>
            <a:pPr marL="800100" lvl="1" indent="-285750">
              <a:lnSpc>
                <a:spcPct val="150000"/>
              </a:lnSpc>
              <a:buFont typeface="Wingdings" panose="05000000000000000000" pitchFamily="2" charset="2"/>
              <a:buChar char="Ø"/>
            </a:pPr>
            <a:r>
              <a:rPr lang="en-US" sz="1800" dirty="0"/>
              <a:t>NCDOT’s Construction Manual and Standard Specifications will be utilized</a:t>
            </a:r>
          </a:p>
          <a:p>
            <a:pPr lvl="1" indent="0">
              <a:lnSpc>
                <a:spcPct val="150000"/>
              </a:lnSpc>
              <a:buNone/>
            </a:pPr>
            <a:r>
              <a:rPr lang="en-US" sz="1800" b="1" dirty="0">
                <a:solidFill>
                  <a:schemeClr val="accent2"/>
                </a:solidFill>
                <a:latin typeface="Montserrat" panose="00000500000000000000" pitchFamily="2" charset="0"/>
              </a:rPr>
              <a:t>(23 CFR 635) – Construction and Maintenance</a:t>
            </a:r>
          </a:p>
        </p:txBody>
      </p:sp>
      <p:sp>
        <p:nvSpPr>
          <p:cNvPr id="3" name="Title 2">
            <a:extLst>
              <a:ext uri="{FF2B5EF4-FFF2-40B4-BE49-F238E27FC236}">
                <a16:creationId xmlns:a16="http://schemas.microsoft.com/office/drawing/2014/main" id="{7B684305-5B2C-25AD-536F-8D6E3ED3B8C7}"/>
              </a:ext>
            </a:extLst>
          </p:cNvPr>
          <p:cNvSpPr>
            <a:spLocks noGrp="1"/>
          </p:cNvSpPr>
          <p:nvPr>
            <p:ph type="title"/>
          </p:nvPr>
        </p:nvSpPr>
        <p:spPr/>
        <p:txBody>
          <a:bodyPr/>
          <a:lstStyle/>
          <a:p>
            <a:r>
              <a:rPr lang="en-US" dirty="0"/>
              <a:t>Construction Contract Administration</a:t>
            </a:r>
          </a:p>
        </p:txBody>
      </p:sp>
      <p:sp>
        <p:nvSpPr>
          <p:cNvPr id="5" name="Slide Number Placeholder 4">
            <a:extLst>
              <a:ext uri="{FF2B5EF4-FFF2-40B4-BE49-F238E27FC236}">
                <a16:creationId xmlns:a16="http://schemas.microsoft.com/office/drawing/2014/main" id="{606BE966-522A-5C1D-EA8F-486690F41EB0}"/>
              </a:ext>
            </a:extLst>
          </p:cNvPr>
          <p:cNvSpPr>
            <a:spLocks noGrp="1"/>
          </p:cNvSpPr>
          <p:nvPr>
            <p:ph type="sldNum" sz="quarter" idx="4"/>
          </p:nvPr>
        </p:nvSpPr>
        <p:spPr/>
        <p:txBody>
          <a:bodyPr/>
          <a:lstStyle/>
          <a:p>
            <a:fld id="{71AF279C-F903-5C4F-9E12-139067057548}" type="slidenum">
              <a:rPr lang="en-US" smtClean="0"/>
              <a:pPr/>
              <a:t>10</a:t>
            </a:fld>
            <a:endParaRPr lang="en-US" dirty="0"/>
          </a:p>
        </p:txBody>
      </p:sp>
    </p:spTree>
    <p:extLst>
      <p:ext uri="{BB962C8B-B14F-4D97-AF65-F5344CB8AC3E}">
        <p14:creationId xmlns:p14="http://schemas.microsoft.com/office/powerpoint/2010/main" val="3797691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95A67882-689A-4A16-B1D6-3C0276F229C4}"/>
              </a:ext>
            </a:extLst>
          </p:cNvPr>
          <p:cNvSpPr>
            <a:spLocks noGrp="1"/>
          </p:cNvSpPr>
          <p:nvPr>
            <p:ph idx="1"/>
          </p:nvPr>
        </p:nvSpPr>
        <p:spPr>
          <a:xfrm>
            <a:off x="434565" y="1592010"/>
            <a:ext cx="6538729" cy="4311594"/>
          </a:xfrm>
        </p:spPr>
        <p:txBody>
          <a:bodyPr>
            <a:normAutofit/>
          </a:bodyPr>
          <a:lstStyle/>
          <a:p>
            <a:pPr marL="0" indent="0">
              <a:buNone/>
            </a:pPr>
            <a:endParaRPr lang="en-US" dirty="0"/>
          </a:p>
          <a:p>
            <a:pPr marL="0" indent="0">
              <a:buNone/>
            </a:pPr>
            <a:r>
              <a:rPr lang="en-US" dirty="0"/>
              <a:t>					</a:t>
            </a:r>
          </a:p>
        </p:txBody>
      </p:sp>
      <p:sp>
        <p:nvSpPr>
          <p:cNvPr id="13" name="Title 2">
            <a:extLst>
              <a:ext uri="{FF2B5EF4-FFF2-40B4-BE49-F238E27FC236}">
                <a16:creationId xmlns:a16="http://schemas.microsoft.com/office/drawing/2014/main" id="{0F9DFD1F-478D-B655-6FE8-D8EE4AFA2014}"/>
              </a:ext>
            </a:extLst>
          </p:cNvPr>
          <p:cNvSpPr>
            <a:spLocks noGrp="1"/>
          </p:cNvSpPr>
          <p:nvPr>
            <p:ph type="title"/>
          </p:nvPr>
        </p:nvSpPr>
        <p:spPr>
          <a:xfrm>
            <a:off x="434566" y="1091891"/>
            <a:ext cx="11235351" cy="286997"/>
          </a:xfrm>
        </p:spPr>
        <p:txBody>
          <a:bodyPr/>
          <a:lstStyle/>
          <a:p>
            <a:r>
              <a:rPr lang="en-US" dirty="0"/>
              <a:t>Multiple Governmental Partners</a:t>
            </a:r>
          </a:p>
        </p:txBody>
      </p:sp>
      <p:sp>
        <p:nvSpPr>
          <p:cNvPr id="5" name="Slide Number Placeholder 4">
            <a:extLst>
              <a:ext uri="{FF2B5EF4-FFF2-40B4-BE49-F238E27FC236}">
                <a16:creationId xmlns:a16="http://schemas.microsoft.com/office/drawing/2014/main" id="{D71CB8CE-DE78-CACA-1FC8-13BA44359F89}"/>
              </a:ext>
            </a:extLst>
          </p:cNvPr>
          <p:cNvSpPr>
            <a:spLocks noGrp="1"/>
          </p:cNvSpPr>
          <p:nvPr>
            <p:ph type="sldNum" sz="quarter" idx="4"/>
          </p:nvPr>
        </p:nvSpPr>
        <p:spPr>
          <a:xfrm>
            <a:off x="11257449" y="6265865"/>
            <a:ext cx="528151" cy="365125"/>
          </a:xfrm>
        </p:spPr>
        <p:txBody>
          <a:bodyPr anchor="ctr">
            <a:normAutofit/>
          </a:bodyPr>
          <a:lstStyle/>
          <a:p>
            <a:pPr>
              <a:spcAft>
                <a:spcPts val="600"/>
              </a:spcAft>
            </a:pPr>
            <a:fld id="{71AF279C-F903-5C4F-9E12-139067057548}" type="slidenum">
              <a:rPr lang="en-US" smtClean="0"/>
              <a:pPr>
                <a:spcAft>
                  <a:spcPts val="600"/>
                </a:spcAft>
              </a:pPr>
              <a:t>11</a:t>
            </a:fld>
            <a:endParaRPr lang="en-US"/>
          </a:p>
        </p:txBody>
      </p:sp>
      <p:sp>
        <p:nvSpPr>
          <p:cNvPr id="6" name="TextBox 8">
            <a:extLst>
              <a:ext uri="{FF2B5EF4-FFF2-40B4-BE49-F238E27FC236}">
                <a16:creationId xmlns:a16="http://schemas.microsoft.com/office/drawing/2014/main" id="{8CC40D8F-4079-BD04-0F91-D468C8B63046}"/>
              </a:ext>
            </a:extLst>
          </p:cNvPr>
          <p:cNvSpPr txBox="1"/>
          <p:nvPr/>
        </p:nvSpPr>
        <p:spPr>
          <a:xfrm>
            <a:off x="-2582742" y="-42508"/>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5000"/>
              </a:lnSpc>
              <a:spcAft>
                <a:spcPts val="600"/>
              </a:spcAft>
            </a:pPr>
            <a:r>
              <a:rPr lang="en-US" sz="1300" dirty="0"/>
              <a:t>Other slide variations are available. Select Insert above and choose “new slide” to see all the options.</a:t>
            </a:r>
            <a:endParaRPr lang="en-US" sz="1300"/>
          </a:p>
        </p:txBody>
      </p:sp>
      <p:pic>
        <p:nvPicPr>
          <p:cNvPr id="3" name="Graphic 2" descr="Cheers outline">
            <a:extLst>
              <a:ext uri="{FF2B5EF4-FFF2-40B4-BE49-F238E27FC236}">
                <a16:creationId xmlns:a16="http://schemas.microsoft.com/office/drawing/2014/main" id="{7E69C960-687F-B70A-0A8C-9C308AA7189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38800" y="2971800"/>
            <a:ext cx="3250758" cy="3250758"/>
          </a:xfrm>
          <a:prstGeom prst="rect">
            <a:avLst/>
          </a:prstGeom>
        </p:spPr>
      </p:pic>
      <p:sp>
        <p:nvSpPr>
          <p:cNvPr id="4" name="TextBox 3">
            <a:extLst>
              <a:ext uri="{FF2B5EF4-FFF2-40B4-BE49-F238E27FC236}">
                <a16:creationId xmlns:a16="http://schemas.microsoft.com/office/drawing/2014/main" id="{76419834-3100-3F66-BAF9-3834C7D7D2BA}"/>
              </a:ext>
            </a:extLst>
          </p:cNvPr>
          <p:cNvSpPr txBox="1"/>
          <p:nvPr/>
        </p:nvSpPr>
        <p:spPr>
          <a:xfrm>
            <a:off x="540688" y="1892410"/>
            <a:ext cx="8483671" cy="1200329"/>
          </a:xfrm>
          <a:prstGeom prst="rect">
            <a:avLst/>
          </a:prstGeom>
          <a:noFill/>
        </p:spPr>
        <p:txBody>
          <a:bodyPr wrap="square" rtlCol="0">
            <a:spAutoFit/>
          </a:bodyPr>
          <a:lstStyle/>
          <a:p>
            <a:r>
              <a:rPr lang="en-US" dirty="0"/>
              <a:t>Keep in mind that you will be dealing with three layers of bureaucracy – local, state, and Federal.  The good news is that our office, the Division and FHWA all work together to ensure that all projects meet requirements, and we can reimburse your costs.</a:t>
            </a:r>
          </a:p>
        </p:txBody>
      </p:sp>
    </p:spTree>
    <p:extLst>
      <p:ext uri="{BB962C8B-B14F-4D97-AF65-F5344CB8AC3E}">
        <p14:creationId xmlns:p14="http://schemas.microsoft.com/office/powerpoint/2010/main" val="2351626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CB0B4-0664-4582-BEE2-B9C8F552DCD6}"/>
              </a:ext>
            </a:extLst>
          </p:cNvPr>
          <p:cNvSpPr>
            <a:spLocks noGrp="1"/>
          </p:cNvSpPr>
          <p:nvPr>
            <p:ph type="ctrTitle"/>
          </p:nvPr>
        </p:nvSpPr>
        <p:spPr/>
        <p:txBody>
          <a:bodyPr/>
          <a:lstStyle/>
          <a:p>
            <a:r>
              <a:rPr lang="en-US" dirty="0"/>
              <a:t>Planning Your Project Proposal</a:t>
            </a:r>
          </a:p>
        </p:txBody>
      </p:sp>
      <p:sp>
        <p:nvSpPr>
          <p:cNvPr id="4" name="Slide Number Placeholder 3">
            <a:extLst>
              <a:ext uri="{FF2B5EF4-FFF2-40B4-BE49-F238E27FC236}">
                <a16:creationId xmlns:a16="http://schemas.microsoft.com/office/drawing/2014/main" id="{F19B6E06-068D-05FD-D599-F220F15E7567}"/>
              </a:ext>
            </a:extLst>
          </p:cNvPr>
          <p:cNvSpPr>
            <a:spLocks noGrp="1"/>
          </p:cNvSpPr>
          <p:nvPr>
            <p:ph type="sldNum" sz="quarter" idx="4"/>
          </p:nvPr>
        </p:nvSpPr>
        <p:spPr/>
        <p:txBody>
          <a:bodyPr/>
          <a:lstStyle/>
          <a:p>
            <a:fld id="{71AF279C-F903-5C4F-9E12-139067057548}" type="slidenum">
              <a:rPr lang="en-US" smtClean="0"/>
              <a:pPr/>
              <a:t>12</a:t>
            </a:fld>
            <a:endParaRPr lang="en-US" dirty="0"/>
          </a:p>
        </p:txBody>
      </p:sp>
      <p:sp>
        <p:nvSpPr>
          <p:cNvPr id="3" name="TextBox 2">
            <a:extLst>
              <a:ext uri="{FF2B5EF4-FFF2-40B4-BE49-F238E27FC236}">
                <a16:creationId xmlns:a16="http://schemas.microsoft.com/office/drawing/2014/main" id="{367C2609-F9BD-85EB-FD50-6D03D6A23EF9}"/>
              </a:ext>
            </a:extLst>
          </p:cNvPr>
          <p:cNvSpPr txBox="1"/>
          <p:nvPr/>
        </p:nvSpPr>
        <p:spPr>
          <a:xfrm>
            <a:off x="2883159" y="4282751"/>
            <a:ext cx="6951306" cy="584775"/>
          </a:xfrm>
          <a:prstGeom prst="rect">
            <a:avLst/>
          </a:prstGeom>
          <a:noFill/>
        </p:spPr>
        <p:txBody>
          <a:bodyPr wrap="square" rtlCol="0">
            <a:spAutoFit/>
          </a:bodyPr>
          <a:lstStyle/>
          <a:p>
            <a:pPr algn="ctr"/>
            <a:r>
              <a:rPr lang="en-US" sz="3200" dirty="0"/>
              <a:t>Breaking down the “big rocks”</a:t>
            </a:r>
          </a:p>
        </p:txBody>
      </p:sp>
    </p:spTree>
    <p:extLst>
      <p:ext uri="{BB962C8B-B14F-4D97-AF65-F5344CB8AC3E}">
        <p14:creationId xmlns:p14="http://schemas.microsoft.com/office/powerpoint/2010/main" val="696724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95A67882-689A-4A16-B1D6-3C0276F229C4}"/>
              </a:ext>
            </a:extLst>
          </p:cNvPr>
          <p:cNvSpPr>
            <a:spLocks noGrp="1"/>
          </p:cNvSpPr>
          <p:nvPr>
            <p:ph idx="1"/>
          </p:nvPr>
        </p:nvSpPr>
        <p:spPr>
          <a:xfrm>
            <a:off x="434565" y="1592010"/>
            <a:ext cx="9822618" cy="4311594"/>
          </a:xfrm>
        </p:spPr>
        <p:txBody>
          <a:bodyPr>
            <a:normAutofit/>
          </a:bodyPr>
          <a:lstStyle/>
          <a:p>
            <a:pPr>
              <a:lnSpc>
                <a:spcPct val="150000"/>
              </a:lnSpc>
            </a:pPr>
            <a:r>
              <a:rPr lang="en-US" dirty="0"/>
              <a:t>Major Emphasis with NCDOT</a:t>
            </a:r>
          </a:p>
          <a:p>
            <a:pPr>
              <a:lnSpc>
                <a:spcPct val="150000"/>
              </a:lnSpc>
            </a:pPr>
            <a:r>
              <a:rPr lang="en-US" dirty="0"/>
              <a:t>Locally Administered Projects (LAPs) are in the STIP – must have a schedule!</a:t>
            </a:r>
          </a:p>
          <a:p>
            <a:pPr>
              <a:lnSpc>
                <a:spcPct val="150000"/>
              </a:lnSpc>
            </a:pPr>
            <a:r>
              <a:rPr lang="en-US" dirty="0"/>
              <a:t>When milestones are missed, EVERYONE gets questions</a:t>
            </a:r>
          </a:p>
          <a:p>
            <a:pPr>
              <a:lnSpc>
                <a:spcPct val="150000"/>
              </a:lnSpc>
            </a:pPr>
            <a:r>
              <a:rPr lang="en-US" dirty="0"/>
              <a:t>Be REALISTIC when setting schedules</a:t>
            </a:r>
          </a:p>
          <a:p>
            <a:pPr>
              <a:lnSpc>
                <a:spcPct val="150000"/>
              </a:lnSpc>
            </a:pPr>
            <a:r>
              <a:rPr lang="en-US" dirty="0"/>
              <a:t>Expect the Unexpected</a:t>
            </a:r>
          </a:p>
          <a:p>
            <a:pPr>
              <a:lnSpc>
                <a:spcPct val="150000"/>
              </a:lnSpc>
            </a:pPr>
            <a:r>
              <a:rPr lang="en-US" dirty="0"/>
              <a:t>Project completion occurs after completion of construction – must close out Projects to complete</a:t>
            </a:r>
          </a:p>
          <a:p>
            <a:pPr marL="0" indent="0">
              <a:buNone/>
            </a:pPr>
            <a:endParaRPr lang="en-US" dirty="0"/>
          </a:p>
          <a:p>
            <a:pPr marL="0" indent="0">
              <a:buNone/>
            </a:pPr>
            <a:r>
              <a:rPr lang="en-US" dirty="0"/>
              <a:t>					</a:t>
            </a:r>
          </a:p>
        </p:txBody>
      </p:sp>
      <p:sp>
        <p:nvSpPr>
          <p:cNvPr id="13" name="Title 2">
            <a:extLst>
              <a:ext uri="{FF2B5EF4-FFF2-40B4-BE49-F238E27FC236}">
                <a16:creationId xmlns:a16="http://schemas.microsoft.com/office/drawing/2014/main" id="{0F9DFD1F-478D-B655-6FE8-D8EE4AFA2014}"/>
              </a:ext>
            </a:extLst>
          </p:cNvPr>
          <p:cNvSpPr>
            <a:spLocks noGrp="1"/>
          </p:cNvSpPr>
          <p:nvPr>
            <p:ph type="title"/>
          </p:nvPr>
        </p:nvSpPr>
        <p:spPr>
          <a:xfrm>
            <a:off x="434566" y="1091891"/>
            <a:ext cx="11235351" cy="286997"/>
          </a:xfrm>
        </p:spPr>
        <p:txBody>
          <a:bodyPr/>
          <a:lstStyle/>
          <a:p>
            <a:r>
              <a:rPr lang="en-US" dirty="0"/>
              <a:t>PROJECT DELIVERY</a:t>
            </a:r>
          </a:p>
        </p:txBody>
      </p:sp>
      <p:sp>
        <p:nvSpPr>
          <p:cNvPr id="5" name="Slide Number Placeholder 4">
            <a:extLst>
              <a:ext uri="{FF2B5EF4-FFF2-40B4-BE49-F238E27FC236}">
                <a16:creationId xmlns:a16="http://schemas.microsoft.com/office/drawing/2014/main" id="{D71CB8CE-DE78-CACA-1FC8-13BA44359F89}"/>
              </a:ext>
            </a:extLst>
          </p:cNvPr>
          <p:cNvSpPr>
            <a:spLocks noGrp="1"/>
          </p:cNvSpPr>
          <p:nvPr>
            <p:ph type="sldNum" sz="quarter" idx="4"/>
          </p:nvPr>
        </p:nvSpPr>
        <p:spPr>
          <a:xfrm>
            <a:off x="11257449" y="6265865"/>
            <a:ext cx="528151" cy="365125"/>
          </a:xfrm>
        </p:spPr>
        <p:txBody>
          <a:bodyPr anchor="ctr">
            <a:normAutofit/>
          </a:bodyPr>
          <a:lstStyle/>
          <a:p>
            <a:pPr>
              <a:spcAft>
                <a:spcPts val="600"/>
              </a:spcAft>
            </a:pPr>
            <a:fld id="{71AF279C-F903-5C4F-9E12-139067057548}" type="slidenum">
              <a:rPr lang="en-US" smtClean="0"/>
              <a:pPr>
                <a:spcAft>
                  <a:spcPts val="600"/>
                </a:spcAft>
              </a:pPr>
              <a:t>13</a:t>
            </a:fld>
            <a:endParaRPr lang="en-US"/>
          </a:p>
        </p:txBody>
      </p:sp>
      <p:sp>
        <p:nvSpPr>
          <p:cNvPr id="6" name="TextBox 8">
            <a:extLst>
              <a:ext uri="{FF2B5EF4-FFF2-40B4-BE49-F238E27FC236}">
                <a16:creationId xmlns:a16="http://schemas.microsoft.com/office/drawing/2014/main" id="{8CC40D8F-4079-BD04-0F91-D468C8B63046}"/>
              </a:ext>
            </a:extLst>
          </p:cNvPr>
          <p:cNvSpPr txBox="1"/>
          <p:nvPr/>
        </p:nvSpPr>
        <p:spPr>
          <a:xfrm>
            <a:off x="-2582742" y="-42508"/>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5000"/>
              </a:lnSpc>
              <a:spcAft>
                <a:spcPts val="600"/>
              </a:spcAft>
            </a:pPr>
            <a:r>
              <a:rPr lang="en-US" sz="1300" dirty="0"/>
              <a:t>Other slide variations are available. Select Insert above and choose “new slide” to see all the options.</a:t>
            </a:r>
            <a:endParaRPr lang="en-US" sz="1300"/>
          </a:p>
        </p:txBody>
      </p:sp>
    </p:spTree>
    <p:extLst>
      <p:ext uri="{BB962C8B-B14F-4D97-AF65-F5344CB8AC3E}">
        <p14:creationId xmlns:p14="http://schemas.microsoft.com/office/powerpoint/2010/main" val="4063307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95A67882-689A-4A16-B1D6-3C0276F229C4}"/>
              </a:ext>
            </a:extLst>
          </p:cNvPr>
          <p:cNvSpPr>
            <a:spLocks noGrp="1"/>
          </p:cNvSpPr>
          <p:nvPr>
            <p:ph idx="1"/>
          </p:nvPr>
        </p:nvSpPr>
        <p:spPr>
          <a:xfrm>
            <a:off x="434565" y="1592010"/>
            <a:ext cx="9822618" cy="4311594"/>
          </a:xfrm>
        </p:spPr>
        <p:txBody>
          <a:bodyPr>
            <a:normAutofit/>
          </a:bodyPr>
          <a:lstStyle/>
          <a:p>
            <a:pPr marL="0" indent="0">
              <a:lnSpc>
                <a:spcPct val="150000"/>
              </a:lnSpc>
              <a:buNone/>
            </a:pPr>
            <a:r>
              <a:rPr lang="en-US" dirty="0"/>
              <a:t>FEASIBILITY</a:t>
            </a:r>
          </a:p>
          <a:p>
            <a:pPr>
              <a:lnSpc>
                <a:spcPct val="150000"/>
              </a:lnSpc>
            </a:pPr>
            <a:r>
              <a:rPr lang="en-US" dirty="0"/>
              <a:t>POORLY DEFINED SCOPE</a:t>
            </a:r>
          </a:p>
          <a:p>
            <a:pPr>
              <a:lnSpc>
                <a:spcPct val="150000"/>
              </a:lnSpc>
            </a:pPr>
            <a:r>
              <a:rPr lang="en-US" dirty="0"/>
              <a:t>CONSTRUCTABILITY</a:t>
            </a:r>
          </a:p>
          <a:p>
            <a:pPr>
              <a:lnSpc>
                <a:spcPct val="150000"/>
              </a:lnSpc>
            </a:pPr>
            <a:r>
              <a:rPr lang="en-US" dirty="0"/>
              <a:t>AVAILABLE RIGHT OF WAY</a:t>
            </a:r>
          </a:p>
          <a:p>
            <a:pPr>
              <a:lnSpc>
                <a:spcPct val="150000"/>
              </a:lnSpc>
            </a:pPr>
            <a:r>
              <a:rPr lang="en-US" dirty="0"/>
              <a:t>EXTENT OF UTILITY CONFLICTS</a:t>
            </a:r>
          </a:p>
          <a:p>
            <a:pPr marL="0" indent="0">
              <a:buNone/>
            </a:pPr>
            <a:endParaRPr lang="en-US" dirty="0"/>
          </a:p>
          <a:p>
            <a:pPr marL="0" indent="0">
              <a:buNone/>
            </a:pPr>
            <a:r>
              <a:rPr lang="en-US" dirty="0"/>
              <a:t>					</a:t>
            </a:r>
          </a:p>
        </p:txBody>
      </p:sp>
      <p:sp>
        <p:nvSpPr>
          <p:cNvPr id="13" name="Title 2">
            <a:extLst>
              <a:ext uri="{FF2B5EF4-FFF2-40B4-BE49-F238E27FC236}">
                <a16:creationId xmlns:a16="http://schemas.microsoft.com/office/drawing/2014/main" id="{0F9DFD1F-478D-B655-6FE8-D8EE4AFA2014}"/>
              </a:ext>
            </a:extLst>
          </p:cNvPr>
          <p:cNvSpPr>
            <a:spLocks noGrp="1"/>
          </p:cNvSpPr>
          <p:nvPr>
            <p:ph type="title"/>
          </p:nvPr>
        </p:nvSpPr>
        <p:spPr>
          <a:xfrm>
            <a:off x="434566" y="1091891"/>
            <a:ext cx="11235351" cy="286997"/>
          </a:xfrm>
        </p:spPr>
        <p:txBody>
          <a:bodyPr/>
          <a:lstStyle/>
          <a:p>
            <a:r>
              <a:rPr lang="en-US" dirty="0"/>
              <a:t>MAJOR SHOW STOPPERS</a:t>
            </a:r>
          </a:p>
        </p:txBody>
      </p:sp>
      <p:sp>
        <p:nvSpPr>
          <p:cNvPr id="5" name="Slide Number Placeholder 4">
            <a:extLst>
              <a:ext uri="{FF2B5EF4-FFF2-40B4-BE49-F238E27FC236}">
                <a16:creationId xmlns:a16="http://schemas.microsoft.com/office/drawing/2014/main" id="{D71CB8CE-DE78-CACA-1FC8-13BA44359F89}"/>
              </a:ext>
            </a:extLst>
          </p:cNvPr>
          <p:cNvSpPr>
            <a:spLocks noGrp="1"/>
          </p:cNvSpPr>
          <p:nvPr>
            <p:ph type="sldNum" sz="quarter" idx="4"/>
          </p:nvPr>
        </p:nvSpPr>
        <p:spPr>
          <a:xfrm>
            <a:off x="11257449" y="6265865"/>
            <a:ext cx="528151" cy="365125"/>
          </a:xfrm>
        </p:spPr>
        <p:txBody>
          <a:bodyPr anchor="ctr">
            <a:normAutofit/>
          </a:bodyPr>
          <a:lstStyle/>
          <a:p>
            <a:pPr>
              <a:spcAft>
                <a:spcPts val="600"/>
              </a:spcAft>
            </a:pPr>
            <a:fld id="{71AF279C-F903-5C4F-9E12-139067057548}" type="slidenum">
              <a:rPr lang="en-US" smtClean="0"/>
              <a:pPr>
                <a:spcAft>
                  <a:spcPts val="600"/>
                </a:spcAft>
              </a:pPr>
              <a:t>14</a:t>
            </a:fld>
            <a:endParaRPr lang="en-US"/>
          </a:p>
        </p:txBody>
      </p:sp>
      <p:sp>
        <p:nvSpPr>
          <p:cNvPr id="6" name="TextBox 8">
            <a:extLst>
              <a:ext uri="{FF2B5EF4-FFF2-40B4-BE49-F238E27FC236}">
                <a16:creationId xmlns:a16="http://schemas.microsoft.com/office/drawing/2014/main" id="{8CC40D8F-4079-BD04-0F91-D468C8B63046}"/>
              </a:ext>
            </a:extLst>
          </p:cNvPr>
          <p:cNvSpPr txBox="1"/>
          <p:nvPr/>
        </p:nvSpPr>
        <p:spPr>
          <a:xfrm>
            <a:off x="-2582742" y="-42508"/>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5000"/>
              </a:lnSpc>
              <a:spcAft>
                <a:spcPts val="600"/>
              </a:spcAft>
            </a:pPr>
            <a:r>
              <a:rPr lang="en-US" sz="1300" dirty="0"/>
              <a:t>Other slide variations are available. Select Insert above and choose “new slide” to see all the options.</a:t>
            </a:r>
            <a:endParaRPr lang="en-US" sz="1300"/>
          </a:p>
        </p:txBody>
      </p:sp>
    </p:spTree>
    <p:extLst>
      <p:ext uri="{BB962C8B-B14F-4D97-AF65-F5344CB8AC3E}">
        <p14:creationId xmlns:p14="http://schemas.microsoft.com/office/powerpoint/2010/main" val="3208143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95A67882-689A-4A16-B1D6-3C0276F229C4}"/>
              </a:ext>
            </a:extLst>
          </p:cNvPr>
          <p:cNvSpPr>
            <a:spLocks noGrp="1"/>
          </p:cNvSpPr>
          <p:nvPr>
            <p:ph idx="1"/>
          </p:nvPr>
        </p:nvSpPr>
        <p:spPr>
          <a:xfrm>
            <a:off x="434565" y="1592010"/>
            <a:ext cx="9822618" cy="4311594"/>
          </a:xfrm>
        </p:spPr>
        <p:txBody>
          <a:bodyPr>
            <a:normAutofit/>
          </a:bodyPr>
          <a:lstStyle/>
          <a:p>
            <a:pPr marL="0" indent="0">
              <a:lnSpc>
                <a:spcPct val="150000"/>
              </a:lnSpc>
              <a:buNone/>
            </a:pPr>
            <a:r>
              <a:rPr lang="en-US" b="1" dirty="0"/>
              <a:t>FUNDING</a:t>
            </a:r>
          </a:p>
          <a:p>
            <a:pPr>
              <a:lnSpc>
                <a:spcPct val="150000"/>
              </a:lnSpc>
            </a:pPr>
            <a:r>
              <a:rPr lang="en-US" dirty="0"/>
              <a:t>Unrealistic Estimates</a:t>
            </a:r>
          </a:p>
          <a:p>
            <a:pPr>
              <a:lnSpc>
                <a:spcPct val="150000"/>
              </a:lnSpc>
            </a:pPr>
            <a:r>
              <a:rPr lang="en-US" dirty="0"/>
              <a:t>Scope Creep (or Scope Reduction)</a:t>
            </a:r>
          </a:p>
          <a:p>
            <a:pPr>
              <a:lnSpc>
                <a:spcPct val="150000"/>
              </a:lnSpc>
            </a:pPr>
            <a:r>
              <a:rPr lang="en-US" dirty="0"/>
              <a:t>Inaccurate quantities (or no quantities)</a:t>
            </a:r>
          </a:p>
          <a:p>
            <a:pPr>
              <a:lnSpc>
                <a:spcPct val="150000"/>
              </a:lnSpc>
            </a:pPr>
            <a:r>
              <a:rPr lang="en-US" dirty="0"/>
              <a:t>No estimate for Right of Way</a:t>
            </a:r>
          </a:p>
          <a:p>
            <a:pPr>
              <a:lnSpc>
                <a:spcPct val="150000"/>
              </a:lnSpc>
            </a:pPr>
            <a:r>
              <a:rPr lang="en-US" dirty="0"/>
              <a:t>No estimate for Utility Relocation</a:t>
            </a:r>
          </a:p>
          <a:p>
            <a:pPr>
              <a:lnSpc>
                <a:spcPct val="150000"/>
              </a:lnSpc>
            </a:pPr>
            <a:r>
              <a:rPr lang="en-US" dirty="0"/>
              <a:t>Environmental Issues</a:t>
            </a:r>
          </a:p>
          <a:p>
            <a:pPr marL="0" indent="0">
              <a:buNone/>
            </a:pPr>
            <a:endParaRPr lang="en-US" dirty="0"/>
          </a:p>
          <a:p>
            <a:pPr marL="0" indent="0">
              <a:buNone/>
            </a:pPr>
            <a:r>
              <a:rPr lang="en-US" dirty="0"/>
              <a:t>					</a:t>
            </a:r>
          </a:p>
        </p:txBody>
      </p:sp>
      <p:sp>
        <p:nvSpPr>
          <p:cNvPr id="13" name="Title 2">
            <a:extLst>
              <a:ext uri="{FF2B5EF4-FFF2-40B4-BE49-F238E27FC236}">
                <a16:creationId xmlns:a16="http://schemas.microsoft.com/office/drawing/2014/main" id="{0F9DFD1F-478D-B655-6FE8-D8EE4AFA2014}"/>
              </a:ext>
            </a:extLst>
          </p:cNvPr>
          <p:cNvSpPr>
            <a:spLocks noGrp="1"/>
          </p:cNvSpPr>
          <p:nvPr>
            <p:ph type="title"/>
          </p:nvPr>
        </p:nvSpPr>
        <p:spPr>
          <a:xfrm>
            <a:off x="434566" y="1091891"/>
            <a:ext cx="11235351" cy="286997"/>
          </a:xfrm>
        </p:spPr>
        <p:txBody>
          <a:bodyPr/>
          <a:lstStyle/>
          <a:p>
            <a:r>
              <a:rPr lang="en-US" dirty="0"/>
              <a:t>MAJOR SHOW STOPPERS</a:t>
            </a:r>
          </a:p>
        </p:txBody>
      </p:sp>
      <p:sp>
        <p:nvSpPr>
          <p:cNvPr id="5" name="Slide Number Placeholder 4">
            <a:extLst>
              <a:ext uri="{FF2B5EF4-FFF2-40B4-BE49-F238E27FC236}">
                <a16:creationId xmlns:a16="http://schemas.microsoft.com/office/drawing/2014/main" id="{D71CB8CE-DE78-CACA-1FC8-13BA44359F89}"/>
              </a:ext>
            </a:extLst>
          </p:cNvPr>
          <p:cNvSpPr>
            <a:spLocks noGrp="1"/>
          </p:cNvSpPr>
          <p:nvPr>
            <p:ph type="sldNum" sz="quarter" idx="4"/>
          </p:nvPr>
        </p:nvSpPr>
        <p:spPr>
          <a:xfrm>
            <a:off x="11257449" y="6265865"/>
            <a:ext cx="528151" cy="365125"/>
          </a:xfrm>
        </p:spPr>
        <p:txBody>
          <a:bodyPr anchor="ctr">
            <a:normAutofit/>
          </a:bodyPr>
          <a:lstStyle/>
          <a:p>
            <a:pPr>
              <a:spcAft>
                <a:spcPts val="600"/>
              </a:spcAft>
            </a:pPr>
            <a:fld id="{71AF279C-F903-5C4F-9E12-139067057548}" type="slidenum">
              <a:rPr lang="en-US" smtClean="0"/>
              <a:pPr>
                <a:spcAft>
                  <a:spcPts val="600"/>
                </a:spcAft>
              </a:pPr>
              <a:t>15</a:t>
            </a:fld>
            <a:endParaRPr lang="en-US"/>
          </a:p>
        </p:txBody>
      </p:sp>
      <p:sp>
        <p:nvSpPr>
          <p:cNvPr id="6" name="TextBox 8">
            <a:extLst>
              <a:ext uri="{FF2B5EF4-FFF2-40B4-BE49-F238E27FC236}">
                <a16:creationId xmlns:a16="http://schemas.microsoft.com/office/drawing/2014/main" id="{8CC40D8F-4079-BD04-0F91-D468C8B63046}"/>
              </a:ext>
            </a:extLst>
          </p:cNvPr>
          <p:cNvSpPr txBox="1"/>
          <p:nvPr/>
        </p:nvSpPr>
        <p:spPr>
          <a:xfrm>
            <a:off x="-2582742" y="-42508"/>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5000"/>
              </a:lnSpc>
              <a:spcAft>
                <a:spcPts val="600"/>
              </a:spcAft>
            </a:pPr>
            <a:r>
              <a:rPr lang="en-US" sz="1300" dirty="0"/>
              <a:t>Other slide variations are available. Select Insert above and choose “new slide” to see all the options.</a:t>
            </a:r>
            <a:endParaRPr lang="en-US" sz="1300"/>
          </a:p>
        </p:txBody>
      </p:sp>
    </p:spTree>
    <p:extLst>
      <p:ext uri="{BB962C8B-B14F-4D97-AF65-F5344CB8AC3E}">
        <p14:creationId xmlns:p14="http://schemas.microsoft.com/office/powerpoint/2010/main" val="1907801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95A67882-689A-4A16-B1D6-3C0276F229C4}"/>
              </a:ext>
            </a:extLst>
          </p:cNvPr>
          <p:cNvSpPr>
            <a:spLocks noGrp="1"/>
          </p:cNvSpPr>
          <p:nvPr>
            <p:ph idx="1"/>
          </p:nvPr>
        </p:nvSpPr>
        <p:spPr>
          <a:xfrm>
            <a:off x="434565" y="1592010"/>
            <a:ext cx="9822618" cy="4311594"/>
          </a:xfrm>
        </p:spPr>
        <p:txBody>
          <a:bodyPr>
            <a:normAutofit/>
          </a:bodyPr>
          <a:lstStyle/>
          <a:p>
            <a:pPr>
              <a:lnSpc>
                <a:spcPct val="150000"/>
              </a:lnSpc>
            </a:pPr>
            <a:r>
              <a:rPr lang="en-US" dirty="0"/>
              <a:t>Do not use bid prices from a previous project</a:t>
            </a:r>
          </a:p>
          <a:p>
            <a:pPr>
              <a:lnSpc>
                <a:spcPct val="150000"/>
              </a:lnSpc>
            </a:pPr>
            <a:r>
              <a:rPr lang="en-US" dirty="0"/>
              <a:t>NCDOT publishes average bid prices</a:t>
            </a:r>
          </a:p>
          <a:p>
            <a:pPr>
              <a:lnSpc>
                <a:spcPct val="150000"/>
              </a:lnSpc>
            </a:pPr>
            <a:r>
              <a:rPr lang="en-US" dirty="0"/>
              <a:t>Re-advertising issues/problems</a:t>
            </a:r>
          </a:p>
          <a:p>
            <a:pPr>
              <a:lnSpc>
                <a:spcPct val="150000"/>
              </a:lnSpc>
            </a:pPr>
            <a:r>
              <a:rPr lang="en-US" dirty="0"/>
              <a:t>Adjusting engineer’s estimate</a:t>
            </a:r>
          </a:p>
          <a:p>
            <a:pPr>
              <a:lnSpc>
                <a:spcPct val="150000"/>
              </a:lnSpc>
            </a:pPr>
            <a:r>
              <a:rPr lang="en-US" dirty="0"/>
              <a:t>Negotiating with bidders not permitted</a:t>
            </a:r>
          </a:p>
          <a:p>
            <a:pPr>
              <a:lnSpc>
                <a:spcPct val="150000"/>
              </a:lnSpc>
            </a:pPr>
            <a:r>
              <a:rPr lang="en-US" dirty="0"/>
              <a:t>Cost Escalation</a:t>
            </a:r>
          </a:p>
          <a:p>
            <a:pPr marL="0" indent="0">
              <a:buNone/>
            </a:pPr>
            <a:endParaRPr lang="en-US" dirty="0"/>
          </a:p>
          <a:p>
            <a:pPr marL="0" indent="0">
              <a:buNone/>
            </a:pPr>
            <a:r>
              <a:rPr lang="en-US" dirty="0"/>
              <a:t>					</a:t>
            </a:r>
          </a:p>
        </p:txBody>
      </p:sp>
      <p:sp>
        <p:nvSpPr>
          <p:cNvPr id="13" name="Title 2">
            <a:extLst>
              <a:ext uri="{FF2B5EF4-FFF2-40B4-BE49-F238E27FC236}">
                <a16:creationId xmlns:a16="http://schemas.microsoft.com/office/drawing/2014/main" id="{0F9DFD1F-478D-B655-6FE8-D8EE4AFA2014}"/>
              </a:ext>
            </a:extLst>
          </p:cNvPr>
          <p:cNvSpPr>
            <a:spLocks noGrp="1"/>
          </p:cNvSpPr>
          <p:nvPr>
            <p:ph type="title"/>
          </p:nvPr>
        </p:nvSpPr>
        <p:spPr>
          <a:xfrm>
            <a:off x="434566" y="1091891"/>
            <a:ext cx="11235351" cy="286997"/>
          </a:xfrm>
        </p:spPr>
        <p:txBody>
          <a:bodyPr/>
          <a:lstStyle/>
          <a:p>
            <a:r>
              <a:rPr lang="en-US" dirty="0"/>
              <a:t>UNREALISTIC ESTIMATES</a:t>
            </a:r>
          </a:p>
        </p:txBody>
      </p:sp>
      <p:sp>
        <p:nvSpPr>
          <p:cNvPr id="5" name="Slide Number Placeholder 4">
            <a:extLst>
              <a:ext uri="{FF2B5EF4-FFF2-40B4-BE49-F238E27FC236}">
                <a16:creationId xmlns:a16="http://schemas.microsoft.com/office/drawing/2014/main" id="{D71CB8CE-DE78-CACA-1FC8-13BA44359F89}"/>
              </a:ext>
            </a:extLst>
          </p:cNvPr>
          <p:cNvSpPr>
            <a:spLocks noGrp="1"/>
          </p:cNvSpPr>
          <p:nvPr>
            <p:ph type="sldNum" sz="quarter" idx="4"/>
          </p:nvPr>
        </p:nvSpPr>
        <p:spPr>
          <a:xfrm>
            <a:off x="11257449" y="6265865"/>
            <a:ext cx="528151" cy="365125"/>
          </a:xfrm>
        </p:spPr>
        <p:txBody>
          <a:bodyPr anchor="ctr">
            <a:normAutofit/>
          </a:bodyPr>
          <a:lstStyle/>
          <a:p>
            <a:pPr>
              <a:spcAft>
                <a:spcPts val="600"/>
              </a:spcAft>
            </a:pPr>
            <a:fld id="{71AF279C-F903-5C4F-9E12-139067057548}" type="slidenum">
              <a:rPr lang="en-US" smtClean="0"/>
              <a:pPr>
                <a:spcAft>
                  <a:spcPts val="600"/>
                </a:spcAft>
              </a:pPr>
              <a:t>16</a:t>
            </a:fld>
            <a:endParaRPr lang="en-US"/>
          </a:p>
        </p:txBody>
      </p:sp>
      <p:sp>
        <p:nvSpPr>
          <p:cNvPr id="6" name="TextBox 8">
            <a:extLst>
              <a:ext uri="{FF2B5EF4-FFF2-40B4-BE49-F238E27FC236}">
                <a16:creationId xmlns:a16="http://schemas.microsoft.com/office/drawing/2014/main" id="{8CC40D8F-4079-BD04-0F91-D468C8B63046}"/>
              </a:ext>
            </a:extLst>
          </p:cNvPr>
          <p:cNvSpPr txBox="1"/>
          <p:nvPr/>
        </p:nvSpPr>
        <p:spPr>
          <a:xfrm>
            <a:off x="-2582742" y="-42508"/>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5000"/>
              </a:lnSpc>
              <a:spcAft>
                <a:spcPts val="600"/>
              </a:spcAft>
            </a:pPr>
            <a:r>
              <a:rPr lang="en-US" sz="1300" dirty="0"/>
              <a:t>Other slide variations are available. Select Insert above and choose “new slide” to see all the options.</a:t>
            </a:r>
            <a:endParaRPr lang="en-US" sz="1300"/>
          </a:p>
        </p:txBody>
      </p:sp>
      <p:pic>
        <p:nvPicPr>
          <p:cNvPr id="2" name="Picture 1" descr="A group of people posing for the camera&#10;&#10;Description automatically generated">
            <a:extLst>
              <a:ext uri="{FF2B5EF4-FFF2-40B4-BE49-F238E27FC236}">
                <a16:creationId xmlns:a16="http://schemas.microsoft.com/office/drawing/2014/main" id="{49AC130C-9CEE-193E-D500-4638F84533E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925363" y="2171196"/>
            <a:ext cx="3963960" cy="2861979"/>
          </a:xfrm>
          <a:prstGeom prst="rect">
            <a:avLst/>
          </a:prstGeom>
        </p:spPr>
      </p:pic>
    </p:spTree>
    <p:extLst>
      <p:ext uri="{BB962C8B-B14F-4D97-AF65-F5344CB8AC3E}">
        <p14:creationId xmlns:p14="http://schemas.microsoft.com/office/powerpoint/2010/main" val="953578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95A67882-689A-4A16-B1D6-3C0276F229C4}"/>
              </a:ext>
            </a:extLst>
          </p:cNvPr>
          <p:cNvSpPr>
            <a:spLocks noGrp="1"/>
          </p:cNvSpPr>
          <p:nvPr>
            <p:ph idx="1"/>
          </p:nvPr>
        </p:nvSpPr>
        <p:spPr>
          <a:xfrm>
            <a:off x="434565" y="1592010"/>
            <a:ext cx="9822618" cy="4311594"/>
          </a:xfrm>
        </p:spPr>
        <p:txBody>
          <a:bodyPr>
            <a:normAutofit/>
          </a:bodyPr>
          <a:lstStyle/>
          <a:p>
            <a:pPr>
              <a:lnSpc>
                <a:spcPct val="150000"/>
              </a:lnSpc>
            </a:pPr>
            <a:r>
              <a:rPr lang="en-US" dirty="0"/>
              <a:t>All ROW incorporated into Project must be certified</a:t>
            </a:r>
          </a:p>
          <a:p>
            <a:pPr>
              <a:lnSpc>
                <a:spcPct val="150000"/>
              </a:lnSpc>
            </a:pPr>
            <a:r>
              <a:rPr lang="en-US" dirty="0"/>
              <a:t>Must follow the “Uniform Act”</a:t>
            </a:r>
          </a:p>
          <a:p>
            <a:pPr>
              <a:lnSpc>
                <a:spcPct val="150000"/>
              </a:lnSpc>
            </a:pPr>
            <a:r>
              <a:rPr lang="en-US" dirty="0"/>
              <a:t>Condemnation</a:t>
            </a:r>
          </a:p>
          <a:p>
            <a:pPr>
              <a:lnSpc>
                <a:spcPct val="150000"/>
              </a:lnSpc>
            </a:pPr>
            <a:r>
              <a:rPr lang="en-US" dirty="0"/>
              <a:t>Multiple Property Owners</a:t>
            </a:r>
          </a:p>
          <a:p>
            <a:pPr>
              <a:lnSpc>
                <a:spcPct val="150000"/>
              </a:lnSpc>
            </a:pPr>
            <a:r>
              <a:rPr lang="en-US" dirty="0"/>
              <a:t>Title Issues</a:t>
            </a:r>
          </a:p>
          <a:p>
            <a:pPr>
              <a:lnSpc>
                <a:spcPct val="150000"/>
              </a:lnSpc>
            </a:pPr>
            <a:endParaRPr lang="en-US" dirty="0"/>
          </a:p>
          <a:p>
            <a:pPr marL="0" indent="0">
              <a:buNone/>
            </a:pPr>
            <a:r>
              <a:rPr lang="en-US" i="1" dirty="0">
                <a:effectLst>
                  <a:outerShdw blurRad="38100" dist="38100" dir="2700000" algn="tl">
                    <a:srgbClr val="000000">
                      <a:alpha val="43137"/>
                    </a:srgbClr>
                  </a:outerShdw>
                </a:effectLst>
              </a:rPr>
              <a:t>***This phase always takes longer than you think***</a:t>
            </a:r>
          </a:p>
          <a:p>
            <a:pPr marL="0" indent="0">
              <a:buNone/>
            </a:pPr>
            <a:r>
              <a:rPr lang="en-US" dirty="0"/>
              <a:t>					</a:t>
            </a:r>
          </a:p>
        </p:txBody>
      </p:sp>
      <p:sp>
        <p:nvSpPr>
          <p:cNvPr id="13" name="Title 2">
            <a:extLst>
              <a:ext uri="{FF2B5EF4-FFF2-40B4-BE49-F238E27FC236}">
                <a16:creationId xmlns:a16="http://schemas.microsoft.com/office/drawing/2014/main" id="{0F9DFD1F-478D-B655-6FE8-D8EE4AFA2014}"/>
              </a:ext>
            </a:extLst>
          </p:cNvPr>
          <p:cNvSpPr>
            <a:spLocks noGrp="1"/>
          </p:cNvSpPr>
          <p:nvPr>
            <p:ph type="title"/>
          </p:nvPr>
        </p:nvSpPr>
        <p:spPr>
          <a:xfrm>
            <a:off x="434566" y="1091891"/>
            <a:ext cx="11235351" cy="286997"/>
          </a:xfrm>
        </p:spPr>
        <p:txBody>
          <a:bodyPr/>
          <a:lstStyle/>
          <a:p>
            <a:r>
              <a:rPr lang="en-US" dirty="0"/>
              <a:t>RIGHT OF WAY ISSUES</a:t>
            </a:r>
          </a:p>
        </p:txBody>
      </p:sp>
      <p:sp>
        <p:nvSpPr>
          <p:cNvPr id="5" name="Slide Number Placeholder 4">
            <a:extLst>
              <a:ext uri="{FF2B5EF4-FFF2-40B4-BE49-F238E27FC236}">
                <a16:creationId xmlns:a16="http://schemas.microsoft.com/office/drawing/2014/main" id="{D71CB8CE-DE78-CACA-1FC8-13BA44359F89}"/>
              </a:ext>
            </a:extLst>
          </p:cNvPr>
          <p:cNvSpPr>
            <a:spLocks noGrp="1"/>
          </p:cNvSpPr>
          <p:nvPr>
            <p:ph type="sldNum" sz="quarter" idx="4"/>
          </p:nvPr>
        </p:nvSpPr>
        <p:spPr>
          <a:xfrm>
            <a:off x="11257449" y="6265865"/>
            <a:ext cx="528151" cy="365125"/>
          </a:xfrm>
        </p:spPr>
        <p:txBody>
          <a:bodyPr anchor="ctr">
            <a:normAutofit/>
          </a:bodyPr>
          <a:lstStyle/>
          <a:p>
            <a:pPr>
              <a:spcAft>
                <a:spcPts val="600"/>
              </a:spcAft>
            </a:pPr>
            <a:fld id="{71AF279C-F903-5C4F-9E12-139067057548}" type="slidenum">
              <a:rPr lang="en-US" smtClean="0"/>
              <a:pPr>
                <a:spcAft>
                  <a:spcPts val="600"/>
                </a:spcAft>
              </a:pPr>
              <a:t>17</a:t>
            </a:fld>
            <a:endParaRPr lang="en-US"/>
          </a:p>
        </p:txBody>
      </p:sp>
      <p:sp>
        <p:nvSpPr>
          <p:cNvPr id="6" name="TextBox 8">
            <a:extLst>
              <a:ext uri="{FF2B5EF4-FFF2-40B4-BE49-F238E27FC236}">
                <a16:creationId xmlns:a16="http://schemas.microsoft.com/office/drawing/2014/main" id="{8CC40D8F-4079-BD04-0F91-D468C8B63046}"/>
              </a:ext>
            </a:extLst>
          </p:cNvPr>
          <p:cNvSpPr txBox="1"/>
          <p:nvPr/>
        </p:nvSpPr>
        <p:spPr>
          <a:xfrm>
            <a:off x="-2582742" y="-42508"/>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5000"/>
              </a:lnSpc>
              <a:spcAft>
                <a:spcPts val="600"/>
              </a:spcAft>
            </a:pPr>
            <a:r>
              <a:rPr lang="en-US" sz="1300" dirty="0"/>
              <a:t>Other slide variations are available. Select Insert above and choose “new slide” to see all the options.</a:t>
            </a:r>
            <a:endParaRPr lang="en-US" sz="1300"/>
          </a:p>
        </p:txBody>
      </p:sp>
      <p:pic>
        <p:nvPicPr>
          <p:cNvPr id="3" name="Picture 2" descr="A close up of a stop sign&#10;&#10;Description automatically generated">
            <a:extLst>
              <a:ext uri="{FF2B5EF4-FFF2-40B4-BE49-F238E27FC236}">
                <a16:creationId xmlns:a16="http://schemas.microsoft.com/office/drawing/2014/main" id="{C7C69C66-AD5F-E65F-7803-14F7EE4904B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284325" y="2409245"/>
            <a:ext cx="3963713" cy="2639833"/>
          </a:xfrm>
          <a:prstGeom prst="rect">
            <a:avLst/>
          </a:prstGeom>
        </p:spPr>
      </p:pic>
    </p:spTree>
    <p:extLst>
      <p:ext uri="{BB962C8B-B14F-4D97-AF65-F5344CB8AC3E}">
        <p14:creationId xmlns:p14="http://schemas.microsoft.com/office/powerpoint/2010/main" val="23685156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95A67882-689A-4A16-B1D6-3C0276F229C4}"/>
              </a:ext>
            </a:extLst>
          </p:cNvPr>
          <p:cNvSpPr>
            <a:spLocks noGrp="1"/>
          </p:cNvSpPr>
          <p:nvPr>
            <p:ph idx="1"/>
          </p:nvPr>
        </p:nvSpPr>
        <p:spPr>
          <a:xfrm>
            <a:off x="434565" y="1592010"/>
            <a:ext cx="9822618" cy="4311594"/>
          </a:xfrm>
        </p:spPr>
        <p:txBody>
          <a:bodyPr>
            <a:normAutofit/>
          </a:bodyPr>
          <a:lstStyle/>
          <a:p>
            <a:pPr>
              <a:lnSpc>
                <a:spcPct val="150000"/>
              </a:lnSpc>
            </a:pPr>
            <a:r>
              <a:rPr lang="en-US" dirty="0"/>
              <a:t>Power company will not begin engineering until plans are complete, at least up to Hydro</a:t>
            </a:r>
          </a:p>
          <a:p>
            <a:pPr>
              <a:lnSpc>
                <a:spcPct val="150000"/>
              </a:lnSpc>
            </a:pPr>
            <a:r>
              <a:rPr lang="en-US" dirty="0"/>
              <a:t>What about utilities underground (communication, gas, water/sewer)</a:t>
            </a:r>
          </a:p>
          <a:p>
            <a:pPr>
              <a:lnSpc>
                <a:spcPct val="150000"/>
              </a:lnSpc>
            </a:pPr>
            <a:r>
              <a:rPr lang="en-US" dirty="0"/>
              <a:t>Most underground utilities are by encroachment</a:t>
            </a:r>
          </a:p>
          <a:p>
            <a:pPr>
              <a:lnSpc>
                <a:spcPct val="150000"/>
              </a:lnSpc>
            </a:pPr>
            <a:r>
              <a:rPr lang="en-US" dirty="0"/>
              <a:t>Permanent Utility Easements (PUEs)</a:t>
            </a:r>
          </a:p>
          <a:p>
            <a:pPr>
              <a:lnSpc>
                <a:spcPct val="150000"/>
              </a:lnSpc>
            </a:pPr>
            <a:r>
              <a:rPr lang="en-US" dirty="0"/>
              <a:t>Utility /RR Certification</a:t>
            </a:r>
          </a:p>
          <a:p>
            <a:pPr>
              <a:lnSpc>
                <a:spcPct val="150000"/>
              </a:lnSpc>
            </a:pPr>
            <a:r>
              <a:rPr lang="en-US" dirty="0"/>
              <a:t>Utilities can get pricey</a:t>
            </a:r>
          </a:p>
          <a:p>
            <a:pPr>
              <a:lnSpc>
                <a:spcPct val="150000"/>
              </a:lnSpc>
            </a:pPr>
            <a:endParaRPr lang="en-US" dirty="0"/>
          </a:p>
          <a:p>
            <a:pPr marL="0" indent="0">
              <a:buNone/>
            </a:pPr>
            <a:r>
              <a:rPr lang="en-US" dirty="0"/>
              <a:t>					</a:t>
            </a:r>
          </a:p>
        </p:txBody>
      </p:sp>
      <p:sp>
        <p:nvSpPr>
          <p:cNvPr id="13" name="Title 2">
            <a:extLst>
              <a:ext uri="{FF2B5EF4-FFF2-40B4-BE49-F238E27FC236}">
                <a16:creationId xmlns:a16="http://schemas.microsoft.com/office/drawing/2014/main" id="{0F9DFD1F-478D-B655-6FE8-D8EE4AFA2014}"/>
              </a:ext>
            </a:extLst>
          </p:cNvPr>
          <p:cNvSpPr>
            <a:spLocks noGrp="1"/>
          </p:cNvSpPr>
          <p:nvPr>
            <p:ph type="title"/>
          </p:nvPr>
        </p:nvSpPr>
        <p:spPr>
          <a:xfrm>
            <a:off x="434566" y="1091891"/>
            <a:ext cx="11235351" cy="286997"/>
          </a:xfrm>
        </p:spPr>
        <p:txBody>
          <a:bodyPr/>
          <a:lstStyle/>
          <a:p>
            <a:r>
              <a:rPr lang="en-US" dirty="0"/>
              <a:t>UTILITY ISSUES</a:t>
            </a:r>
          </a:p>
        </p:txBody>
      </p:sp>
      <p:sp>
        <p:nvSpPr>
          <p:cNvPr id="5" name="Slide Number Placeholder 4">
            <a:extLst>
              <a:ext uri="{FF2B5EF4-FFF2-40B4-BE49-F238E27FC236}">
                <a16:creationId xmlns:a16="http://schemas.microsoft.com/office/drawing/2014/main" id="{D71CB8CE-DE78-CACA-1FC8-13BA44359F89}"/>
              </a:ext>
            </a:extLst>
          </p:cNvPr>
          <p:cNvSpPr>
            <a:spLocks noGrp="1"/>
          </p:cNvSpPr>
          <p:nvPr>
            <p:ph type="sldNum" sz="quarter" idx="4"/>
          </p:nvPr>
        </p:nvSpPr>
        <p:spPr>
          <a:xfrm>
            <a:off x="11257449" y="6265865"/>
            <a:ext cx="528151" cy="365125"/>
          </a:xfrm>
        </p:spPr>
        <p:txBody>
          <a:bodyPr anchor="ctr">
            <a:normAutofit/>
          </a:bodyPr>
          <a:lstStyle/>
          <a:p>
            <a:pPr>
              <a:spcAft>
                <a:spcPts val="600"/>
              </a:spcAft>
            </a:pPr>
            <a:fld id="{71AF279C-F903-5C4F-9E12-139067057548}" type="slidenum">
              <a:rPr lang="en-US" smtClean="0"/>
              <a:pPr>
                <a:spcAft>
                  <a:spcPts val="600"/>
                </a:spcAft>
              </a:pPr>
              <a:t>18</a:t>
            </a:fld>
            <a:endParaRPr lang="en-US"/>
          </a:p>
        </p:txBody>
      </p:sp>
      <p:sp>
        <p:nvSpPr>
          <p:cNvPr id="6" name="TextBox 8">
            <a:extLst>
              <a:ext uri="{FF2B5EF4-FFF2-40B4-BE49-F238E27FC236}">
                <a16:creationId xmlns:a16="http://schemas.microsoft.com/office/drawing/2014/main" id="{8CC40D8F-4079-BD04-0F91-D468C8B63046}"/>
              </a:ext>
            </a:extLst>
          </p:cNvPr>
          <p:cNvSpPr txBox="1"/>
          <p:nvPr/>
        </p:nvSpPr>
        <p:spPr>
          <a:xfrm>
            <a:off x="-2582742" y="-42508"/>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5000"/>
              </a:lnSpc>
              <a:spcAft>
                <a:spcPts val="600"/>
              </a:spcAft>
            </a:pPr>
            <a:r>
              <a:rPr lang="en-US" sz="1300" dirty="0"/>
              <a:t>Other slide variations are available. Select Insert above and choose “new slide” to see all the options.</a:t>
            </a:r>
            <a:endParaRPr lang="en-US" sz="1300"/>
          </a:p>
        </p:txBody>
      </p:sp>
      <p:pic>
        <p:nvPicPr>
          <p:cNvPr id="2" name="Picture 1" descr="A picture containing sky, outdoor, post, power line&#10;&#10;Description automatically generated">
            <a:extLst>
              <a:ext uri="{FF2B5EF4-FFF2-40B4-BE49-F238E27FC236}">
                <a16:creationId xmlns:a16="http://schemas.microsoft.com/office/drawing/2014/main" id="{AAB272D1-AF2E-191A-CCE1-8073BEDAD41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565913" y="3053886"/>
            <a:ext cx="4564049" cy="3423036"/>
          </a:xfrm>
          <a:prstGeom prst="rect">
            <a:avLst/>
          </a:prstGeom>
        </p:spPr>
      </p:pic>
    </p:spTree>
    <p:extLst>
      <p:ext uri="{BB962C8B-B14F-4D97-AF65-F5344CB8AC3E}">
        <p14:creationId xmlns:p14="http://schemas.microsoft.com/office/powerpoint/2010/main" val="41477922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95A67882-689A-4A16-B1D6-3C0276F229C4}"/>
              </a:ext>
            </a:extLst>
          </p:cNvPr>
          <p:cNvSpPr>
            <a:spLocks noGrp="1"/>
          </p:cNvSpPr>
          <p:nvPr>
            <p:ph idx="1"/>
          </p:nvPr>
        </p:nvSpPr>
        <p:spPr>
          <a:xfrm>
            <a:off x="434565" y="1592010"/>
            <a:ext cx="9822618" cy="3838731"/>
          </a:xfrm>
        </p:spPr>
        <p:txBody>
          <a:bodyPr>
            <a:normAutofit fontScale="92500"/>
          </a:bodyPr>
          <a:lstStyle/>
          <a:p>
            <a:pPr>
              <a:lnSpc>
                <a:spcPct val="150000"/>
              </a:lnSpc>
            </a:pPr>
            <a:r>
              <a:rPr lang="en-US" dirty="0"/>
              <a:t>Funds for each phase of work must be authorized </a:t>
            </a:r>
            <a:r>
              <a:rPr lang="en-US" u="sng" dirty="0"/>
              <a:t>prior to</a:t>
            </a:r>
            <a:r>
              <a:rPr lang="en-US" dirty="0"/>
              <a:t> any work being performed</a:t>
            </a:r>
          </a:p>
          <a:p>
            <a:pPr>
              <a:lnSpc>
                <a:spcPct val="150000"/>
              </a:lnSpc>
            </a:pPr>
            <a:r>
              <a:rPr lang="en-US" dirty="0"/>
              <a:t>PE is around 10-15% of your construction cost</a:t>
            </a:r>
          </a:p>
          <a:p>
            <a:pPr>
              <a:lnSpc>
                <a:spcPct val="150000"/>
              </a:lnSpc>
            </a:pPr>
            <a:r>
              <a:rPr lang="en-US" dirty="0"/>
              <a:t>ROW costs can be harder to predict</a:t>
            </a:r>
          </a:p>
          <a:p>
            <a:pPr>
              <a:lnSpc>
                <a:spcPct val="150000"/>
              </a:lnSpc>
            </a:pPr>
            <a:r>
              <a:rPr lang="en-US" dirty="0"/>
              <a:t>Contract Administration/Construction Engineering and Inspection (CEI) shouldn’t exceed 15% of construction contract, but exceptions can be made</a:t>
            </a:r>
          </a:p>
          <a:p>
            <a:pPr>
              <a:lnSpc>
                <a:spcPct val="150000"/>
              </a:lnSpc>
            </a:pPr>
            <a:r>
              <a:rPr lang="en-US" dirty="0"/>
              <a:t>Review and Oversight Agreements for NCDOT’s review of plans prior to Federal Fund availability</a:t>
            </a:r>
          </a:p>
          <a:p>
            <a:pPr>
              <a:lnSpc>
                <a:spcPct val="150000"/>
              </a:lnSpc>
            </a:pPr>
            <a:r>
              <a:rPr lang="en-US" dirty="0"/>
              <a:t>NCDOT COSTS – We will charge to your project, be prepared for NCDOT’s review costs.</a:t>
            </a:r>
          </a:p>
          <a:p>
            <a:pPr>
              <a:lnSpc>
                <a:spcPct val="150000"/>
              </a:lnSpc>
            </a:pPr>
            <a:endParaRPr lang="en-US" dirty="0"/>
          </a:p>
          <a:p>
            <a:pPr marL="0" indent="0">
              <a:buNone/>
            </a:pPr>
            <a:r>
              <a:rPr lang="en-US" dirty="0"/>
              <a:t>					</a:t>
            </a:r>
          </a:p>
        </p:txBody>
      </p:sp>
      <p:sp>
        <p:nvSpPr>
          <p:cNvPr id="13" name="Title 2">
            <a:extLst>
              <a:ext uri="{FF2B5EF4-FFF2-40B4-BE49-F238E27FC236}">
                <a16:creationId xmlns:a16="http://schemas.microsoft.com/office/drawing/2014/main" id="{0F9DFD1F-478D-B655-6FE8-D8EE4AFA2014}"/>
              </a:ext>
            </a:extLst>
          </p:cNvPr>
          <p:cNvSpPr>
            <a:spLocks noGrp="1"/>
          </p:cNvSpPr>
          <p:nvPr>
            <p:ph type="title"/>
          </p:nvPr>
        </p:nvSpPr>
        <p:spPr>
          <a:xfrm>
            <a:off x="434566" y="1091891"/>
            <a:ext cx="11235351" cy="286997"/>
          </a:xfrm>
        </p:spPr>
        <p:txBody>
          <a:bodyPr/>
          <a:lstStyle/>
          <a:p>
            <a:r>
              <a:rPr lang="en-US" dirty="0"/>
              <a:t>OTHER ADMINISTRATIVE COSTS</a:t>
            </a:r>
          </a:p>
        </p:txBody>
      </p:sp>
      <p:sp>
        <p:nvSpPr>
          <p:cNvPr id="5" name="Slide Number Placeholder 4">
            <a:extLst>
              <a:ext uri="{FF2B5EF4-FFF2-40B4-BE49-F238E27FC236}">
                <a16:creationId xmlns:a16="http://schemas.microsoft.com/office/drawing/2014/main" id="{D71CB8CE-DE78-CACA-1FC8-13BA44359F89}"/>
              </a:ext>
            </a:extLst>
          </p:cNvPr>
          <p:cNvSpPr>
            <a:spLocks noGrp="1"/>
          </p:cNvSpPr>
          <p:nvPr>
            <p:ph type="sldNum" sz="quarter" idx="4"/>
          </p:nvPr>
        </p:nvSpPr>
        <p:spPr>
          <a:xfrm>
            <a:off x="11257449" y="6265865"/>
            <a:ext cx="528151" cy="365125"/>
          </a:xfrm>
        </p:spPr>
        <p:txBody>
          <a:bodyPr anchor="ctr">
            <a:normAutofit/>
          </a:bodyPr>
          <a:lstStyle/>
          <a:p>
            <a:pPr>
              <a:spcAft>
                <a:spcPts val="600"/>
              </a:spcAft>
            </a:pPr>
            <a:fld id="{71AF279C-F903-5C4F-9E12-139067057548}" type="slidenum">
              <a:rPr lang="en-US" smtClean="0"/>
              <a:pPr>
                <a:spcAft>
                  <a:spcPts val="600"/>
                </a:spcAft>
              </a:pPr>
              <a:t>19</a:t>
            </a:fld>
            <a:endParaRPr lang="en-US"/>
          </a:p>
        </p:txBody>
      </p:sp>
      <p:sp>
        <p:nvSpPr>
          <p:cNvPr id="6" name="TextBox 8">
            <a:extLst>
              <a:ext uri="{FF2B5EF4-FFF2-40B4-BE49-F238E27FC236}">
                <a16:creationId xmlns:a16="http://schemas.microsoft.com/office/drawing/2014/main" id="{8CC40D8F-4079-BD04-0F91-D468C8B63046}"/>
              </a:ext>
            </a:extLst>
          </p:cNvPr>
          <p:cNvSpPr txBox="1"/>
          <p:nvPr/>
        </p:nvSpPr>
        <p:spPr>
          <a:xfrm>
            <a:off x="-2582742" y="-42508"/>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5000"/>
              </a:lnSpc>
              <a:spcAft>
                <a:spcPts val="600"/>
              </a:spcAft>
            </a:pPr>
            <a:r>
              <a:rPr lang="en-US" sz="1300" dirty="0"/>
              <a:t>Other slide variations are available. Select Insert above and choose “new slide” to see all the options.</a:t>
            </a:r>
            <a:endParaRPr lang="en-US" sz="1300"/>
          </a:p>
        </p:txBody>
      </p:sp>
    </p:spTree>
    <p:extLst>
      <p:ext uri="{BB962C8B-B14F-4D97-AF65-F5344CB8AC3E}">
        <p14:creationId xmlns:p14="http://schemas.microsoft.com/office/powerpoint/2010/main" val="2309048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474AA3-1A23-78DA-1662-1B863206205C}"/>
              </a:ext>
            </a:extLst>
          </p:cNvPr>
          <p:cNvSpPr>
            <a:spLocks noGrp="1"/>
          </p:cNvSpPr>
          <p:nvPr>
            <p:ph idx="1"/>
          </p:nvPr>
        </p:nvSpPr>
        <p:spPr>
          <a:xfrm>
            <a:off x="453065" y="1964990"/>
            <a:ext cx="9959897" cy="3043237"/>
          </a:xfrm>
        </p:spPr>
        <p:txBody>
          <a:bodyPr>
            <a:normAutofit lnSpcReduction="10000"/>
          </a:bodyPr>
          <a:lstStyle/>
          <a:p>
            <a:pPr marL="0" indent="0">
              <a:buNone/>
            </a:pPr>
            <a:r>
              <a:rPr lang="en-US" sz="1800" b="1" dirty="0"/>
              <a:t>PART I : Major Requirements of the Federal Highway Administration (“Big Rocks”)</a:t>
            </a:r>
            <a:endParaRPr lang="en-US" sz="1800" b="1" dirty="0">
              <a:solidFill>
                <a:schemeClr val="tx1"/>
              </a:solidFill>
            </a:endParaRPr>
          </a:p>
          <a:p>
            <a:pPr marL="800100" lvl="1" indent="-285750">
              <a:lnSpc>
                <a:spcPct val="150000"/>
              </a:lnSpc>
            </a:pPr>
            <a:r>
              <a:rPr lang="en-US" dirty="0"/>
              <a:t>Applies to all sources of Federal funding (TAP, STBG, CRP, CMAQ, Discretionary Grants (RAISE, Earmarks, etc.)</a:t>
            </a:r>
          </a:p>
          <a:p>
            <a:pPr marL="800100" lvl="1" indent="-285750">
              <a:lnSpc>
                <a:spcPct val="150000"/>
              </a:lnSpc>
            </a:pPr>
            <a:r>
              <a:rPr lang="en-US" dirty="0"/>
              <a:t>Requirements have increased over the past 15 years.</a:t>
            </a:r>
          </a:p>
          <a:p>
            <a:pPr lvl="1" indent="0">
              <a:lnSpc>
                <a:spcPct val="150000"/>
              </a:lnSpc>
              <a:buNone/>
            </a:pPr>
            <a:endParaRPr lang="en-US" dirty="0"/>
          </a:p>
          <a:p>
            <a:pPr marL="0" indent="0">
              <a:buNone/>
            </a:pPr>
            <a:r>
              <a:rPr lang="en-US" sz="1800" b="1" dirty="0"/>
              <a:t>PART II : Planning Your Project Proposal (breaking down the “Big Rocks”)</a:t>
            </a:r>
          </a:p>
          <a:p>
            <a:pPr marL="800100" lvl="1" indent="-285750">
              <a:lnSpc>
                <a:spcPct val="150000"/>
              </a:lnSpc>
            </a:pPr>
            <a:r>
              <a:rPr lang="en-US" dirty="0"/>
              <a:t>How to factor in Federal requirements</a:t>
            </a:r>
          </a:p>
          <a:p>
            <a:pPr marL="800100" lvl="1" indent="-285750">
              <a:lnSpc>
                <a:spcPct val="150000"/>
              </a:lnSpc>
            </a:pPr>
            <a:r>
              <a:rPr lang="en-US" dirty="0"/>
              <a:t>Factors to be aware of that will increase your costs and delay your schedule</a:t>
            </a:r>
          </a:p>
        </p:txBody>
      </p:sp>
      <p:sp>
        <p:nvSpPr>
          <p:cNvPr id="3" name="Title 2">
            <a:extLst>
              <a:ext uri="{FF2B5EF4-FFF2-40B4-BE49-F238E27FC236}">
                <a16:creationId xmlns:a16="http://schemas.microsoft.com/office/drawing/2014/main" id="{90E0E4F6-F960-653B-88E1-958CCA75A638}"/>
              </a:ext>
            </a:extLst>
          </p:cNvPr>
          <p:cNvSpPr>
            <a:spLocks noGrp="1"/>
          </p:cNvSpPr>
          <p:nvPr>
            <p:ph type="title"/>
          </p:nvPr>
        </p:nvSpPr>
        <p:spPr>
          <a:xfrm>
            <a:off x="434566" y="1091891"/>
            <a:ext cx="11235351" cy="286997"/>
          </a:xfrm>
        </p:spPr>
        <p:txBody>
          <a:bodyPr anchor="ctr">
            <a:noAutofit/>
          </a:bodyPr>
          <a:lstStyle/>
          <a:p>
            <a:r>
              <a:rPr lang="en-US" dirty="0"/>
              <a:t>Presentation Overview</a:t>
            </a:r>
          </a:p>
        </p:txBody>
      </p:sp>
      <p:sp>
        <p:nvSpPr>
          <p:cNvPr id="5" name="Slide Number Placeholder 4">
            <a:extLst>
              <a:ext uri="{FF2B5EF4-FFF2-40B4-BE49-F238E27FC236}">
                <a16:creationId xmlns:a16="http://schemas.microsoft.com/office/drawing/2014/main" id="{64C95054-18BA-021E-C496-93B842DB2D69}"/>
              </a:ext>
            </a:extLst>
          </p:cNvPr>
          <p:cNvSpPr>
            <a:spLocks noGrp="1"/>
          </p:cNvSpPr>
          <p:nvPr>
            <p:ph type="sldNum" sz="quarter" idx="4"/>
          </p:nvPr>
        </p:nvSpPr>
        <p:spPr>
          <a:xfrm>
            <a:off x="11257449" y="6265865"/>
            <a:ext cx="528151" cy="365125"/>
          </a:xfrm>
        </p:spPr>
        <p:txBody>
          <a:bodyPr anchor="ctr">
            <a:normAutofit/>
          </a:bodyPr>
          <a:lstStyle/>
          <a:p>
            <a:pPr>
              <a:spcAft>
                <a:spcPts val="600"/>
              </a:spcAft>
            </a:pPr>
            <a:fld id="{71AF279C-F903-5C4F-9E12-139067057548}" type="slidenum">
              <a:rPr lang="en-US" smtClean="0"/>
              <a:pPr>
                <a:spcAft>
                  <a:spcPts val="600"/>
                </a:spcAft>
              </a:pPr>
              <a:t>2</a:t>
            </a:fld>
            <a:endParaRPr lang="en-US"/>
          </a:p>
        </p:txBody>
      </p:sp>
    </p:spTree>
    <p:extLst>
      <p:ext uri="{BB962C8B-B14F-4D97-AF65-F5344CB8AC3E}">
        <p14:creationId xmlns:p14="http://schemas.microsoft.com/office/powerpoint/2010/main" val="41747597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394057-F1BA-6D1D-F91E-35D575A53522}"/>
              </a:ext>
            </a:extLst>
          </p:cNvPr>
          <p:cNvSpPr>
            <a:spLocks noGrp="1"/>
          </p:cNvSpPr>
          <p:nvPr>
            <p:ph idx="1"/>
          </p:nvPr>
        </p:nvSpPr>
        <p:spPr>
          <a:xfrm>
            <a:off x="420483" y="1412162"/>
            <a:ext cx="11351033" cy="4883520"/>
          </a:xfrm>
        </p:spPr>
        <p:txBody>
          <a:bodyPr/>
          <a:lstStyle/>
          <a:p>
            <a:r>
              <a:rPr lang="en-US" dirty="0"/>
              <a:t>Federal-aid Essentials for Local Public Agencies</a:t>
            </a:r>
            <a:endParaRPr lang="en-US" dirty="0">
              <a:hlinkClick r:id="rId2"/>
            </a:endParaRPr>
          </a:p>
          <a:p>
            <a:pPr marL="285750" indent="-285750">
              <a:buFont typeface="Arial" panose="020B0604020202020204" pitchFamily="34" charset="0"/>
              <a:buChar char="•"/>
            </a:pPr>
            <a:r>
              <a:rPr lang="en-US" dirty="0">
                <a:hlinkClick r:id="rId2"/>
              </a:rPr>
              <a:t>https://www.fhwa.dot.gov/federal-aidessentials/</a:t>
            </a:r>
            <a:r>
              <a:rPr lang="en-US" dirty="0"/>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r>
              <a:rPr lang="en-US" dirty="0"/>
              <a:t>Bicycle and Pedestrian Scoping Guidance</a:t>
            </a:r>
          </a:p>
          <a:p>
            <a:pPr marL="285750" indent="-285750">
              <a:buFont typeface="Arial" panose="020B0604020202020204" pitchFamily="34" charset="0"/>
              <a:buChar char="•"/>
            </a:pPr>
            <a:r>
              <a:rPr lang="en-US" dirty="0">
                <a:hlinkClick r:id="rId3"/>
              </a:rPr>
              <a:t>https://connect.ncdot.gov/projects/BikePed/Pages/default.aspx</a:t>
            </a:r>
            <a:endParaRPr lang="en-US" dirty="0"/>
          </a:p>
          <a:p>
            <a:pPr marL="285750" indent="-28575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BEA7AFD1-8F64-34C3-17EF-1D93C2745015}"/>
              </a:ext>
            </a:extLst>
          </p:cNvPr>
          <p:cNvSpPr>
            <a:spLocks noGrp="1"/>
          </p:cNvSpPr>
          <p:nvPr>
            <p:ph type="title"/>
          </p:nvPr>
        </p:nvSpPr>
        <p:spPr>
          <a:xfrm>
            <a:off x="434566" y="834435"/>
            <a:ext cx="11235351" cy="286997"/>
          </a:xfrm>
        </p:spPr>
        <p:txBody>
          <a:bodyPr/>
          <a:lstStyle/>
          <a:p>
            <a:r>
              <a:rPr lang="en-US" dirty="0"/>
              <a:t>PLANNING RESOURCES FOR PROJECT PROPOSALS</a:t>
            </a:r>
          </a:p>
        </p:txBody>
      </p:sp>
      <p:sp>
        <p:nvSpPr>
          <p:cNvPr id="8" name="Slide Number Placeholder 7">
            <a:extLst>
              <a:ext uri="{FF2B5EF4-FFF2-40B4-BE49-F238E27FC236}">
                <a16:creationId xmlns:a16="http://schemas.microsoft.com/office/drawing/2014/main" id="{168FA129-F988-76EA-0BB8-967EB16A20D6}"/>
              </a:ext>
            </a:extLst>
          </p:cNvPr>
          <p:cNvSpPr>
            <a:spLocks noGrp="1"/>
          </p:cNvSpPr>
          <p:nvPr>
            <p:ph type="sldNum" sz="quarter" idx="4"/>
          </p:nvPr>
        </p:nvSpPr>
        <p:spPr/>
        <p:txBody>
          <a:bodyPr/>
          <a:lstStyle/>
          <a:p>
            <a:fld id="{71AF279C-F903-5C4F-9E12-139067057548}" type="slidenum">
              <a:rPr lang="en-US" smtClean="0"/>
              <a:pPr/>
              <a:t>20</a:t>
            </a:fld>
            <a:endParaRPr lang="en-US" dirty="0"/>
          </a:p>
        </p:txBody>
      </p:sp>
      <p:pic>
        <p:nvPicPr>
          <p:cNvPr id="10" name="Picture 9">
            <a:extLst>
              <a:ext uri="{FF2B5EF4-FFF2-40B4-BE49-F238E27FC236}">
                <a16:creationId xmlns:a16="http://schemas.microsoft.com/office/drawing/2014/main" id="{FF20DA8D-1C71-651E-2563-0D3EEC4EC323}"/>
              </a:ext>
            </a:extLst>
          </p:cNvPr>
          <p:cNvPicPr>
            <a:picLocks noChangeAspect="1"/>
          </p:cNvPicPr>
          <p:nvPr/>
        </p:nvPicPr>
        <p:blipFill>
          <a:blip r:embed="rId4"/>
          <a:stretch>
            <a:fillRect/>
          </a:stretch>
        </p:blipFill>
        <p:spPr>
          <a:xfrm>
            <a:off x="6183769" y="1412162"/>
            <a:ext cx="5073680" cy="2304360"/>
          </a:xfrm>
          <a:prstGeom prst="rect">
            <a:avLst/>
          </a:prstGeom>
        </p:spPr>
      </p:pic>
      <p:pic>
        <p:nvPicPr>
          <p:cNvPr id="14" name="Picture 13">
            <a:extLst>
              <a:ext uri="{FF2B5EF4-FFF2-40B4-BE49-F238E27FC236}">
                <a16:creationId xmlns:a16="http://schemas.microsoft.com/office/drawing/2014/main" id="{851DFF10-2684-91E2-969C-365A909548D5}"/>
              </a:ext>
            </a:extLst>
          </p:cNvPr>
          <p:cNvPicPr>
            <a:picLocks noChangeAspect="1"/>
          </p:cNvPicPr>
          <p:nvPr/>
        </p:nvPicPr>
        <p:blipFill>
          <a:blip r:embed="rId5"/>
          <a:stretch>
            <a:fillRect/>
          </a:stretch>
        </p:blipFill>
        <p:spPr>
          <a:xfrm>
            <a:off x="5134062" y="4670331"/>
            <a:ext cx="5607401" cy="1502496"/>
          </a:xfrm>
          <a:prstGeom prst="rect">
            <a:avLst/>
          </a:prstGeom>
        </p:spPr>
      </p:pic>
      <p:pic>
        <p:nvPicPr>
          <p:cNvPr id="18" name="Picture 17">
            <a:extLst>
              <a:ext uri="{FF2B5EF4-FFF2-40B4-BE49-F238E27FC236}">
                <a16:creationId xmlns:a16="http://schemas.microsoft.com/office/drawing/2014/main" id="{F8FB0B48-82BE-C12B-41D2-2FAE61136BFB}"/>
              </a:ext>
            </a:extLst>
          </p:cNvPr>
          <p:cNvPicPr>
            <a:picLocks noChangeAspect="1"/>
          </p:cNvPicPr>
          <p:nvPr/>
        </p:nvPicPr>
        <p:blipFill>
          <a:blip r:embed="rId6"/>
          <a:stretch>
            <a:fillRect/>
          </a:stretch>
        </p:blipFill>
        <p:spPr>
          <a:xfrm>
            <a:off x="1862356" y="4670331"/>
            <a:ext cx="2495026" cy="1640565"/>
          </a:xfrm>
          <a:prstGeom prst="rect">
            <a:avLst/>
          </a:prstGeom>
        </p:spPr>
      </p:pic>
    </p:spTree>
    <p:extLst>
      <p:ext uri="{BB962C8B-B14F-4D97-AF65-F5344CB8AC3E}">
        <p14:creationId xmlns:p14="http://schemas.microsoft.com/office/powerpoint/2010/main" val="40822410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DDE38-0EFE-4272-19C6-65F595B9F73E}"/>
              </a:ext>
            </a:extLst>
          </p:cNvPr>
          <p:cNvSpPr>
            <a:spLocks noGrp="1"/>
          </p:cNvSpPr>
          <p:nvPr>
            <p:ph type="ctrTitle"/>
          </p:nvPr>
        </p:nvSpPr>
        <p:spPr/>
        <p:txBody>
          <a:bodyPr/>
          <a:lstStyle/>
          <a:p>
            <a:r>
              <a:rPr lang="en-US" dirty="0"/>
              <a:t>Project Delivery Resources</a:t>
            </a:r>
          </a:p>
        </p:txBody>
      </p:sp>
      <p:sp>
        <p:nvSpPr>
          <p:cNvPr id="4" name="Slide Number Placeholder 3">
            <a:extLst>
              <a:ext uri="{FF2B5EF4-FFF2-40B4-BE49-F238E27FC236}">
                <a16:creationId xmlns:a16="http://schemas.microsoft.com/office/drawing/2014/main" id="{C0037C20-8578-D43F-739B-D6E3B82DCC3B}"/>
              </a:ext>
            </a:extLst>
          </p:cNvPr>
          <p:cNvSpPr>
            <a:spLocks noGrp="1"/>
          </p:cNvSpPr>
          <p:nvPr>
            <p:ph type="sldNum" sz="quarter" idx="4"/>
          </p:nvPr>
        </p:nvSpPr>
        <p:spPr/>
        <p:txBody>
          <a:bodyPr/>
          <a:lstStyle/>
          <a:p>
            <a:fld id="{71AF279C-F903-5C4F-9E12-139067057548}" type="slidenum">
              <a:rPr lang="en-US" smtClean="0"/>
              <a:pPr/>
              <a:t>21</a:t>
            </a:fld>
            <a:endParaRPr lang="en-US" dirty="0"/>
          </a:p>
        </p:txBody>
      </p:sp>
    </p:spTree>
    <p:extLst>
      <p:ext uri="{BB962C8B-B14F-4D97-AF65-F5344CB8AC3E}">
        <p14:creationId xmlns:p14="http://schemas.microsoft.com/office/powerpoint/2010/main" val="6421696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B9C7F55-F4F7-8A2F-C5F4-FAE3F0CA4641}"/>
              </a:ext>
            </a:extLst>
          </p:cNvPr>
          <p:cNvSpPr>
            <a:spLocks noGrp="1"/>
          </p:cNvSpPr>
          <p:nvPr>
            <p:ph type="body" sz="quarter" idx="13"/>
          </p:nvPr>
        </p:nvSpPr>
        <p:spPr>
          <a:xfrm>
            <a:off x="434566" y="758830"/>
            <a:ext cx="11235349" cy="367451"/>
          </a:xfrm>
        </p:spPr>
        <p:txBody>
          <a:bodyPr/>
          <a:lstStyle/>
          <a:p>
            <a:pPr algn="ctr"/>
            <a:r>
              <a:rPr lang="en-US" sz="3200" dirty="0"/>
              <a:t>RESOURCES</a:t>
            </a:r>
          </a:p>
        </p:txBody>
      </p:sp>
      <p:sp>
        <p:nvSpPr>
          <p:cNvPr id="8" name="Slide Number Placeholder 7">
            <a:extLst>
              <a:ext uri="{FF2B5EF4-FFF2-40B4-BE49-F238E27FC236}">
                <a16:creationId xmlns:a16="http://schemas.microsoft.com/office/drawing/2014/main" id="{E9D6A1BB-FDD5-7675-D252-2226E8B69CA9}"/>
              </a:ext>
            </a:extLst>
          </p:cNvPr>
          <p:cNvSpPr>
            <a:spLocks noGrp="1"/>
          </p:cNvSpPr>
          <p:nvPr>
            <p:ph type="sldNum" sz="quarter" idx="4"/>
          </p:nvPr>
        </p:nvSpPr>
        <p:spPr/>
        <p:txBody>
          <a:bodyPr/>
          <a:lstStyle/>
          <a:p>
            <a:fld id="{71AF279C-F903-5C4F-9E12-139067057548}" type="slidenum">
              <a:rPr lang="en-US" smtClean="0"/>
              <a:pPr/>
              <a:t>22</a:t>
            </a:fld>
            <a:endParaRPr lang="en-US" dirty="0"/>
          </a:p>
        </p:txBody>
      </p:sp>
      <p:sp>
        <p:nvSpPr>
          <p:cNvPr id="10" name="TextBox 9">
            <a:extLst>
              <a:ext uri="{FF2B5EF4-FFF2-40B4-BE49-F238E27FC236}">
                <a16:creationId xmlns:a16="http://schemas.microsoft.com/office/drawing/2014/main" id="{B08EBE32-3451-24B3-7E76-F44E596FBD7B}"/>
              </a:ext>
            </a:extLst>
          </p:cNvPr>
          <p:cNvSpPr txBox="1"/>
          <p:nvPr/>
        </p:nvSpPr>
        <p:spPr>
          <a:xfrm>
            <a:off x="1619074" y="1363020"/>
            <a:ext cx="8875553" cy="369332"/>
          </a:xfrm>
          <a:prstGeom prst="rect">
            <a:avLst/>
          </a:prstGeom>
          <a:noFill/>
        </p:spPr>
        <p:txBody>
          <a:bodyPr wrap="square">
            <a:spAutoFit/>
          </a:bodyPr>
          <a:lstStyle/>
          <a:p>
            <a:pPr marL="0" indent="0" algn="ctr">
              <a:buNone/>
              <a:defRPr/>
            </a:pPr>
            <a:r>
              <a:rPr lang="en-US" altLang="en-US" sz="1800" i="1" dirty="0">
                <a:solidFill>
                  <a:schemeClr val="accent1"/>
                </a:solidFill>
                <a:hlinkClick r:id="rId2">
                  <a:extLst>
                    <a:ext uri="{A12FA001-AC4F-418D-AE19-62706E023703}">
                      <ahyp:hlinkClr xmlns:ahyp="http://schemas.microsoft.com/office/drawing/2018/hyperlinkcolor" val="tx"/>
                    </a:ext>
                  </a:extLst>
                </a:hlinkClick>
              </a:rPr>
              <a:t>https://connect.ncdot.gov/municipalities/Funding/Pages/default.aspx</a:t>
            </a:r>
            <a:endParaRPr lang="en-US" sz="1800" dirty="0">
              <a:solidFill>
                <a:schemeClr val="accent1"/>
              </a:solidFill>
            </a:endParaRPr>
          </a:p>
        </p:txBody>
      </p:sp>
      <p:pic>
        <p:nvPicPr>
          <p:cNvPr id="11" name="Picture 10">
            <a:extLst>
              <a:ext uri="{FF2B5EF4-FFF2-40B4-BE49-F238E27FC236}">
                <a16:creationId xmlns:a16="http://schemas.microsoft.com/office/drawing/2014/main" id="{5CB49ECF-9409-05F1-E300-DAC1EBE72C8A}"/>
              </a:ext>
            </a:extLst>
          </p:cNvPr>
          <p:cNvPicPr>
            <a:picLocks noChangeAspect="1"/>
          </p:cNvPicPr>
          <p:nvPr/>
        </p:nvPicPr>
        <p:blipFill>
          <a:blip r:embed="rId3"/>
          <a:stretch>
            <a:fillRect/>
          </a:stretch>
        </p:blipFill>
        <p:spPr>
          <a:xfrm>
            <a:off x="1619074" y="1772680"/>
            <a:ext cx="8772904" cy="4621169"/>
          </a:xfrm>
          <a:prstGeom prst="rect">
            <a:avLst/>
          </a:prstGeom>
        </p:spPr>
      </p:pic>
    </p:spTree>
    <p:extLst>
      <p:ext uri="{BB962C8B-B14F-4D97-AF65-F5344CB8AC3E}">
        <p14:creationId xmlns:p14="http://schemas.microsoft.com/office/powerpoint/2010/main" val="34999076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B9C7F55-F4F7-8A2F-C5F4-FAE3F0CA4641}"/>
              </a:ext>
            </a:extLst>
          </p:cNvPr>
          <p:cNvSpPr>
            <a:spLocks noGrp="1"/>
          </p:cNvSpPr>
          <p:nvPr>
            <p:ph type="body" sz="quarter" idx="13"/>
          </p:nvPr>
        </p:nvSpPr>
        <p:spPr>
          <a:xfrm>
            <a:off x="434566" y="758830"/>
            <a:ext cx="11235349" cy="367451"/>
          </a:xfrm>
        </p:spPr>
        <p:txBody>
          <a:bodyPr/>
          <a:lstStyle/>
          <a:p>
            <a:pPr algn="ctr"/>
            <a:r>
              <a:rPr lang="en-US" sz="3200" dirty="0"/>
              <a:t>RESOURCES</a:t>
            </a:r>
          </a:p>
        </p:txBody>
      </p:sp>
      <p:sp>
        <p:nvSpPr>
          <p:cNvPr id="8" name="Slide Number Placeholder 7">
            <a:extLst>
              <a:ext uri="{FF2B5EF4-FFF2-40B4-BE49-F238E27FC236}">
                <a16:creationId xmlns:a16="http://schemas.microsoft.com/office/drawing/2014/main" id="{E9D6A1BB-FDD5-7675-D252-2226E8B69CA9}"/>
              </a:ext>
            </a:extLst>
          </p:cNvPr>
          <p:cNvSpPr>
            <a:spLocks noGrp="1"/>
          </p:cNvSpPr>
          <p:nvPr>
            <p:ph type="sldNum" sz="quarter" idx="4"/>
          </p:nvPr>
        </p:nvSpPr>
        <p:spPr/>
        <p:txBody>
          <a:bodyPr/>
          <a:lstStyle/>
          <a:p>
            <a:fld id="{71AF279C-F903-5C4F-9E12-139067057548}" type="slidenum">
              <a:rPr lang="en-US" smtClean="0"/>
              <a:pPr/>
              <a:t>23</a:t>
            </a:fld>
            <a:endParaRPr lang="en-US" dirty="0"/>
          </a:p>
        </p:txBody>
      </p:sp>
      <p:sp>
        <p:nvSpPr>
          <p:cNvPr id="10" name="TextBox 9">
            <a:extLst>
              <a:ext uri="{FF2B5EF4-FFF2-40B4-BE49-F238E27FC236}">
                <a16:creationId xmlns:a16="http://schemas.microsoft.com/office/drawing/2014/main" id="{B08EBE32-3451-24B3-7E76-F44E596FBD7B}"/>
              </a:ext>
            </a:extLst>
          </p:cNvPr>
          <p:cNvSpPr txBox="1"/>
          <p:nvPr/>
        </p:nvSpPr>
        <p:spPr>
          <a:xfrm>
            <a:off x="1619074" y="1363020"/>
            <a:ext cx="8875553" cy="369332"/>
          </a:xfrm>
          <a:prstGeom prst="rect">
            <a:avLst/>
          </a:prstGeom>
          <a:noFill/>
        </p:spPr>
        <p:txBody>
          <a:bodyPr wrap="square">
            <a:spAutoFit/>
          </a:bodyPr>
          <a:lstStyle/>
          <a:p>
            <a:pPr marL="0" indent="0" algn="ctr">
              <a:buNone/>
              <a:defRPr/>
            </a:pPr>
            <a:r>
              <a:rPr lang="en-US" altLang="en-US" sz="1800" i="1" dirty="0">
                <a:solidFill>
                  <a:schemeClr val="accent1"/>
                </a:solidFill>
                <a:hlinkClick r:id="rId2">
                  <a:extLst>
                    <a:ext uri="{A12FA001-AC4F-418D-AE19-62706E023703}">
                      <ahyp:hlinkClr xmlns:ahyp="http://schemas.microsoft.com/office/drawing/2018/hyperlinkcolor" val="tx"/>
                    </a:ext>
                  </a:extLst>
                </a:hlinkClick>
              </a:rPr>
              <a:t>https://connect.ncdot.gov/municipalities/Funding/Pages/default.aspx</a:t>
            </a:r>
            <a:endParaRPr lang="en-US" sz="1800" dirty="0">
              <a:solidFill>
                <a:schemeClr val="accent1"/>
              </a:solidFill>
            </a:endParaRPr>
          </a:p>
        </p:txBody>
      </p:sp>
      <p:pic>
        <p:nvPicPr>
          <p:cNvPr id="2" name="Picture 1">
            <a:extLst>
              <a:ext uri="{FF2B5EF4-FFF2-40B4-BE49-F238E27FC236}">
                <a16:creationId xmlns:a16="http://schemas.microsoft.com/office/drawing/2014/main" id="{14509145-E55A-B8C9-DFA6-8DD8210ACFF1}"/>
              </a:ext>
            </a:extLst>
          </p:cNvPr>
          <p:cNvPicPr>
            <a:picLocks noChangeAspect="1"/>
          </p:cNvPicPr>
          <p:nvPr/>
        </p:nvPicPr>
        <p:blipFill>
          <a:blip r:embed="rId3"/>
          <a:stretch>
            <a:fillRect/>
          </a:stretch>
        </p:blipFill>
        <p:spPr>
          <a:xfrm>
            <a:off x="1806118" y="1732352"/>
            <a:ext cx="8766808" cy="5346655"/>
          </a:xfrm>
          <a:prstGeom prst="rect">
            <a:avLst/>
          </a:prstGeom>
        </p:spPr>
      </p:pic>
    </p:spTree>
    <p:extLst>
      <p:ext uri="{BB962C8B-B14F-4D97-AF65-F5344CB8AC3E}">
        <p14:creationId xmlns:p14="http://schemas.microsoft.com/office/powerpoint/2010/main" val="30686548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2994590-F3C1-8786-779E-0B1EC2C04389}"/>
              </a:ext>
            </a:extLst>
          </p:cNvPr>
          <p:cNvPicPr>
            <a:picLocks noChangeAspect="1"/>
          </p:cNvPicPr>
          <p:nvPr/>
        </p:nvPicPr>
        <p:blipFill>
          <a:blip r:embed="rId2"/>
          <a:stretch>
            <a:fillRect/>
          </a:stretch>
        </p:blipFill>
        <p:spPr>
          <a:xfrm>
            <a:off x="342945" y="3875578"/>
            <a:ext cx="6096000" cy="2518007"/>
          </a:xfrm>
          <a:prstGeom prst="rect">
            <a:avLst/>
          </a:prstGeom>
          <a:ln w="15875">
            <a:solidFill>
              <a:schemeClr val="accent1"/>
            </a:solidFill>
          </a:ln>
        </p:spPr>
      </p:pic>
      <p:sp>
        <p:nvSpPr>
          <p:cNvPr id="7" name="Text Placeholder 6">
            <a:extLst>
              <a:ext uri="{FF2B5EF4-FFF2-40B4-BE49-F238E27FC236}">
                <a16:creationId xmlns:a16="http://schemas.microsoft.com/office/drawing/2014/main" id="{6B9C7F55-F4F7-8A2F-C5F4-FAE3F0CA4641}"/>
              </a:ext>
            </a:extLst>
          </p:cNvPr>
          <p:cNvSpPr>
            <a:spLocks noGrp="1"/>
          </p:cNvSpPr>
          <p:nvPr>
            <p:ph type="body" sz="quarter" idx="13"/>
          </p:nvPr>
        </p:nvSpPr>
        <p:spPr>
          <a:xfrm>
            <a:off x="434566" y="758830"/>
            <a:ext cx="11235349" cy="367451"/>
          </a:xfrm>
        </p:spPr>
        <p:txBody>
          <a:bodyPr/>
          <a:lstStyle/>
          <a:p>
            <a:pPr algn="ctr"/>
            <a:r>
              <a:rPr lang="en-US" sz="3200" dirty="0"/>
              <a:t>LOCAL PROJECT MANAGEMENT TOOL</a:t>
            </a:r>
          </a:p>
        </p:txBody>
      </p:sp>
      <p:sp>
        <p:nvSpPr>
          <p:cNvPr id="8" name="Slide Number Placeholder 7">
            <a:extLst>
              <a:ext uri="{FF2B5EF4-FFF2-40B4-BE49-F238E27FC236}">
                <a16:creationId xmlns:a16="http://schemas.microsoft.com/office/drawing/2014/main" id="{E9D6A1BB-FDD5-7675-D252-2226E8B69CA9}"/>
              </a:ext>
            </a:extLst>
          </p:cNvPr>
          <p:cNvSpPr>
            <a:spLocks noGrp="1"/>
          </p:cNvSpPr>
          <p:nvPr>
            <p:ph type="sldNum" sz="quarter" idx="4"/>
          </p:nvPr>
        </p:nvSpPr>
        <p:spPr/>
        <p:txBody>
          <a:bodyPr/>
          <a:lstStyle/>
          <a:p>
            <a:fld id="{71AF279C-F903-5C4F-9E12-139067057548}" type="slidenum">
              <a:rPr lang="en-US" smtClean="0"/>
              <a:pPr/>
              <a:t>24</a:t>
            </a:fld>
            <a:endParaRPr lang="en-US" dirty="0"/>
          </a:p>
        </p:txBody>
      </p:sp>
      <p:sp>
        <p:nvSpPr>
          <p:cNvPr id="4" name="TextBox 3">
            <a:extLst>
              <a:ext uri="{FF2B5EF4-FFF2-40B4-BE49-F238E27FC236}">
                <a16:creationId xmlns:a16="http://schemas.microsoft.com/office/drawing/2014/main" id="{8D2F6149-105D-6088-1042-07CE8FF9BB37}"/>
              </a:ext>
            </a:extLst>
          </p:cNvPr>
          <p:cNvSpPr txBox="1"/>
          <p:nvPr/>
        </p:nvSpPr>
        <p:spPr>
          <a:xfrm>
            <a:off x="721453" y="1463573"/>
            <a:ext cx="9446004" cy="2323713"/>
          </a:xfrm>
          <a:prstGeom prst="rect">
            <a:avLst/>
          </a:prstGeom>
          <a:noFill/>
        </p:spPr>
        <p:txBody>
          <a:bodyPr wrap="square">
            <a:spAutoFit/>
          </a:bodyPr>
          <a:lstStyle/>
          <a:p>
            <a:pPr marL="0" indent="0">
              <a:spcAft>
                <a:spcPts val="1200"/>
              </a:spcAft>
              <a:buNone/>
            </a:pPr>
            <a:r>
              <a:rPr lang="en-US" sz="1800" dirty="0">
                <a:solidFill>
                  <a:srgbClr val="728591"/>
                </a:solidFill>
              </a:rPr>
              <a:t>The Project Management Tool on the EBS Portal will be used to:</a:t>
            </a:r>
          </a:p>
          <a:p>
            <a:pPr marL="285750" indent="-285750">
              <a:buFont typeface="Arial" panose="020B0604020202020204" pitchFamily="34" charset="0"/>
              <a:buChar char="•"/>
            </a:pPr>
            <a:r>
              <a:rPr lang="en-US" sz="1800" dirty="0">
                <a:solidFill>
                  <a:srgbClr val="728591"/>
                </a:solidFill>
              </a:rPr>
              <a:t>Request New Agreements and Supplemental Agreements</a:t>
            </a:r>
          </a:p>
          <a:p>
            <a:pPr marL="285750" indent="-285750">
              <a:spcBef>
                <a:spcPts val="1800"/>
              </a:spcBef>
              <a:buFont typeface="Arial" panose="020B0604020202020204" pitchFamily="34" charset="0"/>
              <a:buChar char="•"/>
            </a:pPr>
            <a:r>
              <a:rPr lang="en-US" sz="1800" dirty="0">
                <a:solidFill>
                  <a:srgbClr val="728591"/>
                </a:solidFill>
              </a:rPr>
              <a:t>Submit Documents for review by the Department</a:t>
            </a:r>
          </a:p>
          <a:p>
            <a:pPr marL="285750" indent="-285750">
              <a:spcBef>
                <a:spcPts val="1800"/>
              </a:spcBef>
              <a:buFont typeface="Arial" panose="020B0604020202020204" pitchFamily="34" charset="0"/>
              <a:buChar char="•"/>
            </a:pPr>
            <a:r>
              <a:rPr lang="en-US" sz="1800" dirty="0">
                <a:solidFill>
                  <a:srgbClr val="728591"/>
                </a:solidFill>
              </a:rPr>
              <a:t>Request Funding Authorizations for each phase of work</a:t>
            </a:r>
          </a:p>
          <a:p>
            <a:pPr marL="285750" indent="-285750">
              <a:spcBef>
                <a:spcPts val="1800"/>
              </a:spcBef>
              <a:buFont typeface="Arial" panose="020B0604020202020204" pitchFamily="34" charset="0"/>
              <a:buChar char="•"/>
            </a:pPr>
            <a:r>
              <a:rPr lang="en-US" sz="1800" dirty="0">
                <a:solidFill>
                  <a:srgbClr val="728591"/>
                </a:solidFill>
              </a:rPr>
              <a:t>Submit Reimbursement Requests for work performed</a:t>
            </a:r>
          </a:p>
        </p:txBody>
      </p:sp>
      <p:pic>
        <p:nvPicPr>
          <p:cNvPr id="5" name="Picture 4">
            <a:extLst>
              <a:ext uri="{FF2B5EF4-FFF2-40B4-BE49-F238E27FC236}">
                <a16:creationId xmlns:a16="http://schemas.microsoft.com/office/drawing/2014/main" id="{D82FF4AE-AFD0-3903-FAE1-8FE5D5700B3C}"/>
              </a:ext>
            </a:extLst>
          </p:cNvPr>
          <p:cNvPicPr>
            <a:picLocks noChangeAspect="1"/>
          </p:cNvPicPr>
          <p:nvPr/>
        </p:nvPicPr>
        <p:blipFill>
          <a:blip r:embed="rId3"/>
          <a:stretch>
            <a:fillRect/>
          </a:stretch>
        </p:blipFill>
        <p:spPr>
          <a:xfrm>
            <a:off x="6817362" y="3857721"/>
            <a:ext cx="5346655" cy="2895851"/>
          </a:xfrm>
          <a:prstGeom prst="rect">
            <a:avLst/>
          </a:prstGeom>
        </p:spPr>
      </p:pic>
    </p:spTree>
    <p:extLst>
      <p:ext uri="{BB962C8B-B14F-4D97-AF65-F5344CB8AC3E}">
        <p14:creationId xmlns:p14="http://schemas.microsoft.com/office/powerpoint/2010/main" val="35602715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0292C-BEEE-A87F-49B7-ECEEFB8AC9E0}"/>
              </a:ext>
            </a:extLst>
          </p:cNvPr>
          <p:cNvSpPr>
            <a:spLocks noGrp="1"/>
          </p:cNvSpPr>
          <p:nvPr>
            <p:ph type="ctrTitle"/>
          </p:nvPr>
        </p:nvSpPr>
        <p:spPr/>
        <p:txBody>
          <a:bodyPr/>
          <a:lstStyle/>
          <a:p>
            <a:r>
              <a:rPr lang="en-US" dirty="0"/>
              <a:t>QUESTIONS?</a:t>
            </a:r>
          </a:p>
        </p:txBody>
      </p:sp>
      <p:sp>
        <p:nvSpPr>
          <p:cNvPr id="4" name="Slide Number Placeholder 3">
            <a:extLst>
              <a:ext uri="{FF2B5EF4-FFF2-40B4-BE49-F238E27FC236}">
                <a16:creationId xmlns:a16="http://schemas.microsoft.com/office/drawing/2014/main" id="{54F69709-E240-993C-A155-27941CCBE46A}"/>
              </a:ext>
            </a:extLst>
          </p:cNvPr>
          <p:cNvSpPr>
            <a:spLocks noGrp="1"/>
          </p:cNvSpPr>
          <p:nvPr>
            <p:ph type="sldNum" sz="quarter" idx="4"/>
          </p:nvPr>
        </p:nvSpPr>
        <p:spPr/>
        <p:txBody>
          <a:bodyPr/>
          <a:lstStyle/>
          <a:p>
            <a:fld id="{71AF279C-F903-5C4F-9E12-139067057548}" type="slidenum">
              <a:rPr lang="en-US" smtClean="0"/>
              <a:pPr/>
              <a:t>25</a:t>
            </a:fld>
            <a:endParaRPr lang="en-US" dirty="0"/>
          </a:p>
        </p:txBody>
      </p:sp>
    </p:spTree>
    <p:extLst>
      <p:ext uri="{BB962C8B-B14F-4D97-AF65-F5344CB8AC3E}">
        <p14:creationId xmlns:p14="http://schemas.microsoft.com/office/powerpoint/2010/main" val="24692761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23F79C-C244-A09B-E19A-CBB325C9AB8D}"/>
              </a:ext>
            </a:extLst>
          </p:cNvPr>
          <p:cNvSpPr>
            <a:spLocks noGrp="1"/>
          </p:cNvSpPr>
          <p:nvPr>
            <p:ph type="body" sz="quarter" idx="13"/>
          </p:nvPr>
        </p:nvSpPr>
        <p:spPr/>
        <p:txBody>
          <a:bodyPr/>
          <a:lstStyle/>
          <a:p>
            <a:endParaRPr lang="en-US" dirty="0"/>
          </a:p>
        </p:txBody>
      </p:sp>
      <p:sp>
        <p:nvSpPr>
          <p:cNvPr id="3" name="Text Placeholder 2">
            <a:extLst>
              <a:ext uri="{FF2B5EF4-FFF2-40B4-BE49-F238E27FC236}">
                <a16:creationId xmlns:a16="http://schemas.microsoft.com/office/drawing/2014/main" id="{734C10F0-850E-C204-4BE1-FDA8D7B9AE7D}"/>
              </a:ext>
            </a:extLst>
          </p:cNvPr>
          <p:cNvSpPr>
            <a:spLocks noGrp="1"/>
          </p:cNvSpPr>
          <p:nvPr>
            <p:ph type="body" sz="quarter" idx="16"/>
          </p:nvPr>
        </p:nvSpPr>
        <p:spPr>
          <a:xfrm>
            <a:off x="6388100" y="3604696"/>
            <a:ext cx="5478449" cy="422275"/>
          </a:xfrm>
        </p:spPr>
        <p:txBody>
          <a:bodyPr/>
          <a:lstStyle/>
          <a:p>
            <a:r>
              <a:rPr lang="en-US" dirty="0"/>
              <a:t>Stephen J. Robinson, PE</a:t>
            </a:r>
          </a:p>
        </p:txBody>
      </p:sp>
      <p:sp>
        <p:nvSpPr>
          <p:cNvPr id="4" name="Text Placeholder 3">
            <a:extLst>
              <a:ext uri="{FF2B5EF4-FFF2-40B4-BE49-F238E27FC236}">
                <a16:creationId xmlns:a16="http://schemas.microsoft.com/office/drawing/2014/main" id="{90459373-3D4B-DFC4-90A8-2643E568A743}"/>
              </a:ext>
            </a:extLst>
          </p:cNvPr>
          <p:cNvSpPr>
            <a:spLocks noGrp="1"/>
          </p:cNvSpPr>
          <p:nvPr>
            <p:ph type="body" sz="quarter" idx="17"/>
          </p:nvPr>
        </p:nvSpPr>
        <p:spPr>
          <a:xfrm>
            <a:off x="6400800" y="3934896"/>
            <a:ext cx="5478449" cy="422275"/>
          </a:xfrm>
        </p:spPr>
        <p:txBody>
          <a:bodyPr/>
          <a:lstStyle/>
          <a:p>
            <a:r>
              <a:rPr lang="en-US" dirty="0"/>
              <a:t>sjrobinson@ncdot.gov</a:t>
            </a:r>
          </a:p>
        </p:txBody>
      </p:sp>
      <p:sp>
        <p:nvSpPr>
          <p:cNvPr id="5" name="Text Placeholder 4">
            <a:extLst>
              <a:ext uri="{FF2B5EF4-FFF2-40B4-BE49-F238E27FC236}">
                <a16:creationId xmlns:a16="http://schemas.microsoft.com/office/drawing/2014/main" id="{7C7FA4EF-B4A4-5BDB-B3D4-19B60012DBF0}"/>
              </a:ext>
            </a:extLst>
          </p:cNvPr>
          <p:cNvSpPr>
            <a:spLocks noGrp="1"/>
          </p:cNvSpPr>
          <p:nvPr>
            <p:ph type="body" sz="quarter" idx="18"/>
          </p:nvPr>
        </p:nvSpPr>
        <p:spPr>
          <a:xfrm>
            <a:off x="6400800" y="4265096"/>
            <a:ext cx="5478449" cy="422275"/>
          </a:xfrm>
        </p:spPr>
        <p:txBody>
          <a:bodyPr/>
          <a:lstStyle/>
          <a:p>
            <a:r>
              <a:rPr lang="en-US" dirty="0"/>
              <a:t>336-487-0000 O</a:t>
            </a:r>
          </a:p>
        </p:txBody>
      </p:sp>
      <p:sp>
        <p:nvSpPr>
          <p:cNvPr id="6" name="Text Placeholder 5">
            <a:extLst>
              <a:ext uri="{FF2B5EF4-FFF2-40B4-BE49-F238E27FC236}">
                <a16:creationId xmlns:a16="http://schemas.microsoft.com/office/drawing/2014/main" id="{4A61BD16-6AD6-4EB1-33CF-58943A95720E}"/>
              </a:ext>
            </a:extLst>
          </p:cNvPr>
          <p:cNvSpPr>
            <a:spLocks noGrp="1"/>
          </p:cNvSpPr>
          <p:nvPr>
            <p:ph type="body" sz="quarter" idx="19"/>
          </p:nvPr>
        </p:nvSpPr>
        <p:spPr>
          <a:xfrm>
            <a:off x="966636" y="3079503"/>
            <a:ext cx="2015103" cy="422275"/>
          </a:xfrm>
        </p:spPr>
        <p:txBody>
          <a:bodyPr/>
          <a:lstStyle/>
          <a:p>
            <a:r>
              <a:rPr lang="en-US" dirty="0"/>
              <a:t>Sheila Gibbs</a:t>
            </a:r>
          </a:p>
        </p:txBody>
      </p:sp>
      <p:sp>
        <p:nvSpPr>
          <p:cNvPr id="7" name="Text Placeholder 6">
            <a:extLst>
              <a:ext uri="{FF2B5EF4-FFF2-40B4-BE49-F238E27FC236}">
                <a16:creationId xmlns:a16="http://schemas.microsoft.com/office/drawing/2014/main" id="{7A93F03F-3C1A-5D18-2431-4A36A7EE3C29}"/>
              </a:ext>
            </a:extLst>
          </p:cNvPr>
          <p:cNvSpPr>
            <a:spLocks noGrp="1"/>
          </p:cNvSpPr>
          <p:nvPr>
            <p:ph type="body" sz="quarter" idx="20"/>
          </p:nvPr>
        </p:nvSpPr>
        <p:spPr/>
        <p:txBody>
          <a:bodyPr/>
          <a:lstStyle/>
          <a:p>
            <a:r>
              <a:rPr lang="en-US" dirty="0"/>
              <a:t>sbgibbs@ncdot.gov</a:t>
            </a:r>
          </a:p>
        </p:txBody>
      </p:sp>
      <p:sp>
        <p:nvSpPr>
          <p:cNvPr id="8" name="Text Placeholder 7">
            <a:extLst>
              <a:ext uri="{FF2B5EF4-FFF2-40B4-BE49-F238E27FC236}">
                <a16:creationId xmlns:a16="http://schemas.microsoft.com/office/drawing/2014/main" id="{56811DBF-3BF0-30B0-8AFD-927BA818E21A}"/>
              </a:ext>
            </a:extLst>
          </p:cNvPr>
          <p:cNvSpPr>
            <a:spLocks noGrp="1"/>
          </p:cNvSpPr>
          <p:nvPr>
            <p:ph type="body" sz="quarter" idx="21"/>
          </p:nvPr>
        </p:nvSpPr>
        <p:spPr/>
        <p:txBody>
          <a:bodyPr/>
          <a:lstStyle/>
          <a:p>
            <a:r>
              <a:rPr lang="en-US" dirty="0"/>
              <a:t>919-707-6625 O</a:t>
            </a:r>
          </a:p>
        </p:txBody>
      </p:sp>
      <p:sp>
        <p:nvSpPr>
          <p:cNvPr id="9" name="TextBox 8">
            <a:extLst>
              <a:ext uri="{FF2B5EF4-FFF2-40B4-BE49-F238E27FC236}">
                <a16:creationId xmlns:a16="http://schemas.microsoft.com/office/drawing/2014/main" id="{8CC40D8F-4079-BD04-0F91-D468C8B63046}"/>
              </a:ext>
            </a:extLst>
          </p:cNvPr>
          <p:cNvSpPr txBox="1"/>
          <p:nvPr/>
        </p:nvSpPr>
        <p:spPr>
          <a:xfrm>
            <a:off x="-2671642" y="0"/>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5000"/>
              </a:lnSpc>
            </a:pPr>
            <a:r>
              <a:rPr lang="en-US" sz="1300" dirty="0"/>
              <a:t>Other slide variations are available. Select Insert above and choose “new slide” to see all the options.</a:t>
            </a:r>
          </a:p>
        </p:txBody>
      </p:sp>
      <p:sp>
        <p:nvSpPr>
          <p:cNvPr id="10" name="Text Placeholder 2">
            <a:extLst>
              <a:ext uri="{FF2B5EF4-FFF2-40B4-BE49-F238E27FC236}">
                <a16:creationId xmlns:a16="http://schemas.microsoft.com/office/drawing/2014/main" id="{EEF39DB6-A3C1-1300-9CF1-60E07AB7DA04}"/>
              </a:ext>
            </a:extLst>
          </p:cNvPr>
          <p:cNvSpPr txBox="1">
            <a:spLocks/>
          </p:cNvSpPr>
          <p:nvPr/>
        </p:nvSpPr>
        <p:spPr>
          <a:xfrm>
            <a:off x="6362878" y="1903413"/>
            <a:ext cx="5478449" cy="422275"/>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600" b="0" i="0" kern="1200">
                <a:solidFill>
                  <a:schemeClr val="bg1"/>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b="0" i="0" kern="1200">
                <a:solidFill>
                  <a:schemeClr val="bg1"/>
                </a:solidFill>
                <a:latin typeface="Montserrat Light" pitchFamily="2"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b="0" i="0" kern="1200">
                <a:solidFill>
                  <a:schemeClr val="bg1"/>
                </a:solidFill>
                <a:latin typeface="Montserrat Light" pitchFamily="2"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b="0" i="0" kern="1200">
                <a:solidFill>
                  <a:schemeClr val="bg1"/>
                </a:solidFill>
                <a:latin typeface="Montserrat Light" pitchFamily="2"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b="0" i="0" kern="1200">
                <a:solidFill>
                  <a:schemeClr val="bg1"/>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Raymond Hayes, PE</a:t>
            </a:r>
            <a:endParaRPr lang="en-US" dirty="0"/>
          </a:p>
        </p:txBody>
      </p:sp>
      <p:sp>
        <p:nvSpPr>
          <p:cNvPr id="11" name="Text Placeholder 3">
            <a:extLst>
              <a:ext uri="{FF2B5EF4-FFF2-40B4-BE49-F238E27FC236}">
                <a16:creationId xmlns:a16="http://schemas.microsoft.com/office/drawing/2014/main" id="{B6173435-77A5-BFE0-3C27-698456BF8669}"/>
              </a:ext>
            </a:extLst>
          </p:cNvPr>
          <p:cNvSpPr txBox="1">
            <a:spLocks/>
          </p:cNvSpPr>
          <p:nvPr/>
        </p:nvSpPr>
        <p:spPr>
          <a:xfrm>
            <a:off x="6375578" y="2233613"/>
            <a:ext cx="5478449" cy="422275"/>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600" b="0" i="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b="0" i="0" kern="1200">
                <a:solidFill>
                  <a:schemeClr val="bg1"/>
                </a:solidFill>
                <a:latin typeface="Montserrat Light" pitchFamily="2"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b="0" i="0" kern="1200">
                <a:solidFill>
                  <a:schemeClr val="bg1"/>
                </a:solidFill>
                <a:latin typeface="Montserrat Light" pitchFamily="2"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b="0" i="0" kern="1200">
                <a:solidFill>
                  <a:schemeClr val="bg1"/>
                </a:solidFill>
                <a:latin typeface="Montserrat Light" pitchFamily="2"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b="0" i="0" kern="1200">
                <a:solidFill>
                  <a:schemeClr val="bg1"/>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Ext-rjhayes@ncdot.gov</a:t>
            </a:r>
            <a:endParaRPr lang="en-US" dirty="0"/>
          </a:p>
        </p:txBody>
      </p:sp>
      <p:sp>
        <p:nvSpPr>
          <p:cNvPr id="12" name="Text Placeholder 4">
            <a:extLst>
              <a:ext uri="{FF2B5EF4-FFF2-40B4-BE49-F238E27FC236}">
                <a16:creationId xmlns:a16="http://schemas.microsoft.com/office/drawing/2014/main" id="{5F5D2B9F-556C-460C-8276-D6D02098C060}"/>
              </a:ext>
            </a:extLst>
          </p:cNvPr>
          <p:cNvSpPr txBox="1">
            <a:spLocks/>
          </p:cNvSpPr>
          <p:nvPr/>
        </p:nvSpPr>
        <p:spPr>
          <a:xfrm>
            <a:off x="6375578" y="2563813"/>
            <a:ext cx="5478449" cy="422275"/>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600" b="0" i="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b="0" i="0" kern="1200">
                <a:solidFill>
                  <a:schemeClr val="bg1"/>
                </a:solidFill>
                <a:latin typeface="Montserrat Light" pitchFamily="2"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b="0" i="0" kern="1200">
                <a:solidFill>
                  <a:schemeClr val="bg1"/>
                </a:solidFill>
                <a:latin typeface="Montserrat Light" pitchFamily="2"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b="0" i="0" kern="1200">
                <a:solidFill>
                  <a:schemeClr val="bg1"/>
                </a:solidFill>
                <a:latin typeface="Montserrat Light" pitchFamily="2"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b="0" i="0" kern="1200">
                <a:solidFill>
                  <a:schemeClr val="bg1"/>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919-628-8999 M</a:t>
            </a:r>
            <a:endParaRPr lang="en-US" dirty="0"/>
          </a:p>
        </p:txBody>
      </p:sp>
      <p:sp>
        <p:nvSpPr>
          <p:cNvPr id="13" name="Text Placeholder 6">
            <a:extLst>
              <a:ext uri="{FF2B5EF4-FFF2-40B4-BE49-F238E27FC236}">
                <a16:creationId xmlns:a16="http://schemas.microsoft.com/office/drawing/2014/main" id="{2CAF964C-BBBD-825D-E1C4-17A7BACA2607}"/>
              </a:ext>
            </a:extLst>
          </p:cNvPr>
          <p:cNvSpPr txBox="1">
            <a:spLocks/>
          </p:cNvSpPr>
          <p:nvPr/>
        </p:nvSpPr>
        <p:spPr>
          <a:xfrm>
            <a:off x="965881" y="2734135"/>
            <a:ext cx="5270389" cy="422275"/>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600" b="0" i="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b="0" i="0" kern="1200">
                <a:solidFill>
                  <a:schemeClr val="bg1"/>
                </a:solidFill>
                <a:latin typeface="Montserrat Light" pitchFamily="2"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b="0" i="0" kern="1200">
                <a:solidFill>
                  <a:schemeClr val="bg1"/>
                </a:solidFill>
                <a:latin typeface="Montserrat Light" pitchFamily="2"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b="0" i="0" kern="1200">
                <a:solidFill>
                  <a:schemeClr val="bg1"/>
                </a:solidFill>
                <a:latin typeface="Montserrat Light" pitchFamily="2"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b="0" i="0" kern="1200">
                <a:solidFill>
                  <a:schemeClr val="bg1"/>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u="sng" dirty="0">
                <a:latin typeface="+mj-lt"/>
              </a:rPr>
              <a:t>Local Programs Management Office</a:t>
            </a:r>
          </a:p>
        </p:txBody>
      </p:sp>
      <p:sp>
        <p:nvSpPr>
          <p:cNvPr id="14" name="Text Placeholder 6">
            <a:extLst>
              <a:ext uri="{FF2B5EF4-FFF2-40B4-BE49-F238E27FC236}">
                <a16:creationId xmlns:a16="http://schemas.microsoft.com/office/drawing/2014/main" id="{31CD787E-BD7B-4739-A08C-CB74B7123173}"/>
              </a:ext>
            </a:extLst>
          </p:cNvPr>
          <p:cNvSpPr txBox="1">
            <a:spLocks/>
          </p:cNvSpPr>
          <p:nvPr/>
        </p:nvSpPr>
        <p:spPr>
          <a:xfrm>
            <a:off x="6350178" y="1560513"/>
            <a:ext cx="5270389" cy="422275"/>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600" b="0" i="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b="0" i="0" kern="1200">
                <a:solidFill>
                  <a:schemeClr val="bg1"/>
                </a:solidFill>
                <a:latin typeface="Montserrat Light" pitchFamily="2"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b="0" i="0" kern="1200">
                <a:solidFill>
                  <a:schemeClr val="bg1"/>
                </a:solidFill>
                <a:latin typeface="Montserrat Light" pitchFamily="2"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b="0" i="0" kern="1200">
                <a:solidFill>
                  <a:schemeClr val="bg1"/>
                </a:solidFill>
                <a:latin typeface="Montserrat Light" pitchFamily="2"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b="0" i="0" kern="1200">
                <a:solidFill>
                  <a:schemeClr val="bg1"/>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u="sng" dirty="0">
                <a:latin typeface="+mj-lt"/>
              </a:rPr>
              <a:t>DIVISION 5</a:t>
            </a:r>
          </a:p>
        </p:txBody>
      </p:sp>
      <p:sp>
        <p:nvSpPr>
          <p:cNvPr id="15" name="Text Placeholder 6">
            <a:extLst>
              <a:ext uri="{FF2B5EF4-FFF2-40B4-BE49-F238E27FC236}">
                <a16:creationId xmlns:a16="http://schemas.microsoft.com/office/drawing/2014/main" id="{F4F5BB84-AD41-809F-4B3D-217A8A875C9D}"/>
              </a:ext>
            </a:extLst>
          </p:cNvPr>
          <p:cNvSpPr txBox="1">
            <a:spLocks/>
          </p:cNvSpPr>
          <p:nvPr/>
        </p:nvSpPr>
        <p:spPr>
          <a:xfrm>
            <a:off x="6400800" y="3279528"/>
            <a:ext cx="5270389" cy="422275"/>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600" b="0" i="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b="0" i="0" kern="1200">
                <a:solidFill>
                  <a:schemeClr val="bg1"/>
                </a:solidFill>
                <a:latin typeface="Montserrat Light" pitchFamily="2"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b="0" i="0" kern="1200">
                <a:solidFill>
                  <a:schemeClr val="bg1"/>
                </a:solidFill>
                <a:latin typeface="Montserrat Light" pitchFamily="2"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b="0" i="0" kern="1200">
                <a:solidFill>
                  <a:schemeClr val="bg1"/>
                </a:solidFill>
                <a:latin typeface="Montserrat Light" pitchFamily="2"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b="0" i="0" kern="1200">
                <a:solidFill>
                  <a:schemeClr val="bg1"/>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u="sng" dirty="0">
                <a:latin typeface="+mj-lt"/>
              </a:rPr>
              <a:t>DIVISION 7</a:t>
            </a:r>
          </a:p>
        </p:txBody>
      </p:sp>
    </p:spTree>
    <p:extLst>
      <p:ext uri="{BB962C8B-B14F-4D97-AF65-F5344CB8AC3E}">
        <p14:creationId xmlns:p14="http://schemas.microsoft.com/office/powerpoint/2010/main" val="4023412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id="{8CC40D8F-4079-BD04-0F91-D468C8B63046}"/>
              </a:ext>
            </a:extLst>
          </p:cNvPr>
          <p:cNvSpPr txBox="1"/>
          <p:nvPr/>
        </p:nvSpPr>
        <p:spPr>
          <a:xfrm>
            <a:off x="-2595442" y="-16139"/>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5000"/>
              </a:lnSpc>
            </a:pPr>
            <a:r>
              <a:rPr lang="en-US" sz="1300" dirty="0"/>
              <a:t>Other slide variations are available. Select Insert above and choose “new slide” to see all the options.</a:t>
            </a:r>
          </a:p>
        </p:txBody>
      </p:sp>
    </p:spTree>
    <p:extLst>
      <p:ext uri="{BB962C8B-B14F-4D97-AF65-F5344CB8AC3E}">
        <p14:creationId xmlns:p14="http://schemas.microsoft.com/office/powerpoint/2010/main" val="1389431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1034-C489-9A79-67B7-D519AE3A8B51}"/>
              </a:ext>
            </a:extLst>
          </p:cNvPr>
          <p:cNvSpPr>
            <a:spLocks noGrp="1"/>
          </p:cNvSpPr>
          <p:nvPr>
            <p:ph type="ctrTitle"/>
          </p:nvPr>
        </p:nvSpPr>
        <p:spPr>
          <a:xfrm>
            <a:off x="0" y="2362353"/>
            <a:ext cx="12192000" cy="1028023"/>
          </a:xfrm>
        </p:spPr>
        <p:txBody>
          <a:bodyPr/>
          <a:lstStyle/>
          <a:p>
            <a:r>
              <a:rPr lang="en-US" dirty="0"/>
              <a:t>Federal Requirements </a:t>
            </a:r>
          </a:p>
        </p:txBody>
      </p:sp>
      <p:sp>
        <p:nvSpPr>
          <p:cNvPr id="4" name="Slide Number Placeholder 3">
            <a:extLst>
              <a:ext uri="{FF2B5EF4-FFF2-40B4-BE49-F238E27FC236}">
                <a16:creationId xmlns:a16="http://schemas.microsoft.com/office/drawing/2014/main" id="{353C845E-C958-E2FB-FE25-49421EE5F6E8}"/>
              </a:ext>
            </a:extLst>
          </p:cNvPr>
          <p:cNvSpPr>
            <a:spLocks noGrp="1"/>
          </p:cNvSpPr>
          <p:nvPr>
            <p:ph type="sldNum" sz="quarter" idx="4"/>
          </p:nvPr>
        </p:nvSpPr>
        <p:spPr/>
        <p:txBody>
          <a:bodyPr/>
          <a:lstStyle/>
          <a:p>
            <a:fld id="{71AF279C-F903-5C4F-9E12-139067057548}" type="slidenum">
              <a:rPr lang="en-US" smtClean="0"/>
              <a:pPr/>
              <a:t>3</a:t>
            </a:fld>
            <a:endParaRPr lang="en-US" dirty="0"/>
          </a:p>
        </p:txBody>
      </p:sp>
      <p:sp>
        <p:nvSpPr>
          <p:cNvPr id="3" name="TextBox 2">
            <a:extLst>
              <a:ext uri="{FF2B5EF4-FFF2-40B4-BE49-F238E27FC236}">
                <a16:creationId xmlns:a16="http://schemas.microsoft.com/office/drawing/2014/main" id="{5B242AD0-2239-4FE7-3B6F-075C9D76BF1A}"/>
              </a:ext>
            </a:extLst>
          </p:cNvPr>
          <p:cNvSpPr txBox="1"/>
          <p:nvPr/>
        </p:nvSpPr>
        <p:spPr>
          <a:xfrm>
            <a:off x="1961965" y="4305670"/>
            <a:ext cx="8424909" cy="584775"/>
          </a:xfrm>
          <a:prstGeom prst="rect">
            <a:avLst/>
          </a:prstGeom>
          <a:noFill/>
        </p:spPr>
        <p:txBody>
          <a:bodyPr wrap="square" rtlCol="0">
            <a:spAutoFit/>
          </a:bodyPr>
          <a:lstStyle/>
          <a:p>
            <a:pPr algn="ctr"/>
            <a:r>
              <a:rPr lang="en-US" sz="3200" dirty="0">
                <a:latin typeface="Montserrat" panose="00000500000000000000" pitchFamily="2" charset="0"/>
              </a:rPr>
              <a:t>“Big Rocks”</a:t>
            </a:r>
          </a:p>
        </p:txBody>
      </p:sp>
    </p:spTree>
    <p:extLst>
      <p:ext uri="{BB962C8B-B14F-4D97-AF65-F5344CB8AC3E}">
        <p14:creationId xmlns:p14="http://schemas.microsoft.com/office/powerpoint/2010/main" val="1964662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474AA3-1A23-78DA-1662-1B863206205C}"/>
              </a:ext>
            </a:extLst>
          </p:cNvPr>
          <p:cNvSpPr>
            <a:spLocks noGrp="1"/>
          </p:cNvSpPr>
          <p:nvPr>
            <p:ph idx="1"/>
          </p:nvPr>
        </p:nvSpPr>
        <p:spPr>
          <a:xfrm>
            <a:off x="453065" y="1964991"/>
            <a:ext cx="9959897" cy="2635002"/>
          </a:xfrm>
        </p:spPr>
        <p:txBody>
          <a:bodyPr>
            <a:normAutofit/>
          </a:bodyPr>
          <a:lstStyle/>
          <a:p>
            <a:pPr marL="285750" indent="-285750">
              <a:buFont typeface="Arial" panose="020B0604020202020204" pitchFamily="34" charset="0"/>
              <a:buChar char="•"/>
            </a:pPr>
            <a:r>
              <a:rPr lang="en-US" dirty="0"/>
              <a:t>Administration of Federal Funds governed by the </a:t>
            </a:r>
            <a:r>
              <a:rPr lang="en-US" sz="1800" b="1" dirty="0">
                <a:solidFill>
                  <a:schemeClr val="tx1"/>
                </a:solidFill>
              </a:rPr>
              <a:t>Stewardship and Oversight Agreement</a:t>
            </a:r>
          </a:p>
          <a:p>
            <a:pPr marL="800100" lvl="1" indent="-285750">
              <a:lnSpc>
                <a:spcPct val="150000"/>
              </a:lnSpc>
            </a:pPr>
            <a:r>
              <a:rPr lang="en-US" dirty="0"/>
              <a:t>Outlines responsibilities of NCDOT to provide oversight of funding</a:t>
            </a:r>
          </a:p>
          <a:p>
            <a:pPr marL="800100" lvl="1" indent="-285750">
              <a:lnSpc>
                <a:spcPct val="150000"/>
              </a:lnSpc>
            </a:pPr>
            <a:r>
              <a:rPr lang="en-US" dirty="0"/>
              <a:t>Lists those responsibilities that </a:t>
            </a:r>
            <a:r>
              <a:rPr lang="en-US" u="sng" dirty="0"/>
              <a:t>cannot</a:t>
            </a:r>
            <a:r>
              <a:rPr lang="en-US" dirty="0"/>
              <a:t> be delegated to the State</a:t>
            </a:r>
          </a:p>
          <a:p>
            <a:pPr marL="800100" lvl="1" indent="-285750">
              <a:lnSpc>
                <a:spcPct val="150000"/>
              </a:lnSpc>
            </a:pPr>
            <a:r>
              <a:rPr lang="en-US" dirty="0"/>
              <a:t>Includes detailed requirements for oversight of Local Projects</a:t>
            </a:r>
          </a:p>
          <a:p>
            <a:r>
              <a:rPr lang="en-US" dirty="0"/>
              <a:t>Title 23 of the Code of Federal Regulations governs Highways</a:t>
            </a:r>
          </a:p>
        </p:txBody>
      </p:sp>
      <p:sp>
        <p:nvSpPr>
          <p:cNvPr id="3" name="Title 2">
            <a:extLst>
              <a:ext uri="{FF2B5EF4-FFF2-40B4-BE49-F238E27FC236}">
                <a16:creationId xmlns:a16="http://schemas.microsoft.com/office/drawing/2014/main" id="{90E0E4F6-F960-653B-88E1-958CCA75A638}"/>
              </a:ext>
            </a:extLst>
          </p:cNvPr>
          <p:cNvSpPr>
            <a:spLocks noGrp="1"/>
          </p:cNvSpPr>
          <p:nvPr>
            <p:ph type="title"/>
          </p:nvPr>
        </p:nvSpPr>
        <p:spPr>
          <a:xfrm>
            <a:off x="434566" y="1091891"/>
            <a:ext cx="11235351" cy="286997"/>
          </a:xfrm>
        </p:spPr>
        <p:txBody>
          <a:bodyPr anchor="ctr">
            <a:noAutofit/>
          </a:bodyPr>
          <a:lstStyle/>
          <a:p>
            <a:r>
              <a:rPr lang="en-US" dirty="0"/>
              <a:t>Federal Highway Administration (FHWA)</a:t>
            </a:r>
          </a:p>
        </p:txBody>
      </p:sp>
      <p:sp>
        <p:nvSpPr>
          <p:cNvPr id="5" name="Slide Number Placeholder 4">
            <a:extLst>
              <a:ext uri="{FF2B5EF4-FFF2-40B4-BE49-F238E27FC236}">
                <a16:creationId xmlns:a16="http://schemas.microsoft.com/office/drawing/2014/main" id="{64C95054-18BA-021E-C496-93B842DB2D69}"/>
              </a:ext>
            </a:extLst>
          </p:cNvPr>
          <p:cNvSpPr>
            <a:spLocks noGrp="1"/>
          </p:cNvSpPr>
          <p:nvPr>
            <p:ph type="sldNum" sz="quarter" idx="4"/>
          </p:nvPr>
        </p:nvSpPr>
        <p:spPr>
          <a:xfrm>
            <a:off x="11257449" y="6265865"/>
            <a:ext cx="528151" cy="365125"/>
          </a:xfrm>
        </p:spPr>
        <p:txBody>
          <a:bodyPr anchor="ctr">
            <a:normAutofit/>
          </a:bodyPr>
          <a:lstStyle/>
          <a:p>
            <a:pPr>
              <a:spcAft>
                <a:spcPts val="600"/>
              </a:spcAft>
            </a:pPr>
            <a:fld id="{71AF279C-F903-5C4F-9E12-139067057548}" type="slidenum">
              <a:rPr lang="en-US" smtClean="0"/>
              <a:pPr>
                <a:spcAft>
                  <a:spcPts val="600"/>
                </a:spcAft>
              </a:pPr>
              <a:t>4</a:t>
            </a:fld>
            <a:endParaRPr lang="en-US"/>
          </a:p>
        </p:txBody>
      </p:sp>
      <p:pic>
        <p:nvPicPr>
          <p:cNvPr id="1026" name="Picture 2">
            <a:extLst>
              <a:ext uri="{FF2B5EF4-FFF2-40B4-BE49-F238E27FC236}">
                <a16:creationId xmlns:a16="http://schemas.microsoft.com/office/drawing/2014/main" id="{0A30FA2B-BF36-8D60-754A-C29596CC1EC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52240" y="4313880"/>
            <a:ext cx="5469523" cy="1722899"/>
          </a:xfrm>
          <a:prstGeom prst="rect">
            <a:avLst/>
          </a:prstGeom>
          <a:solidFill>
            <a:srgbClr val="FFFFFF"/>
          </a:solidFill>
          <a:ln w="31750">
            <a:solidFill>
              <a:schemeClr val="accent1"/>
            </a:solidFill>
          </a:ln>
        </p:spPr>
      </p:pic>
    </p:spTree>
    <p:extLst>
      <p:ext uri="{BB962C8B-B14F-4D97-AF65-F5344CB8AC3E}">
        <p14:creationId xmlns:p14="http://schemas.microsoft.com/office/powerpoint/2010/main" val="3383008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F904AD-FFA6-D9D9-B604-CF64E9F6434C}"/>
              </a:ext>
            </a:extLst>
          </p:cNvPr>
          <p:cNvSpPr>
            <a:spLocks noGrp="1"/>
          </p:cNvSpPr>
          <p:nvPr>
            <p:ph idx="1"/>
          </p:nvPr>
        </p:nvSpPr>
        <p:spPr>
          <a:xfrm>
            <a:off x="434566" y="1871238"/>
            <a:ext cx="11253851" cy="4095866"/>
          </a:xfrm>
        </p:spPr>
        <p:txBody>
          <a:bodyPr/>
          <a:lstStyle/>
          <a:p>
            <a:r>
              <a:rPr lang="en-US" sz="2000" b="1" dirty="0"/>
              <a:t>FHWA authorizes funding by phases:</a:t>
            </a:r>
          </a:p>
          <a:p>
            <a:pPr marL="800100" lvl="1" indent="-285750">
              <a:lnSpc>
                <a:spcPct val="150000"/>
              </a:lnSpc>
            </a:pPr>
            <a:r>
              <a:rPr lang="en-US" sz="1800" dirty="0"/>
              <a:t>Preliminary Engineering (design and environmental documentation)</a:t>
            </a:r>
          </a:p>
          <a:p>
            <a:pPr marL="800100" lvl="1" indent="-285750">
              <a:lnSpc>
                <a:spcPct val="150000"/>
              </a:lnSpc>
            </a:pPr>
            <a:r>
              <a:rPr lang="en-US" sz="1800" dirty="0"/>
              <a:t>Right of Way / Utility Relocation</a:t>
            </a:r>
          </a:p>
          <a:p>
            <a:pPr marL="800100" lvl="1" indent="-285750">
              <a:lnSpc>
                <a:spcPct val="150000"/>
              </a:lnSpc>
            </a:pPr>
            <a:r>
              <a:rPr lang="en-US" sz="1800" dirty="0"/>
              <a:t>Construction</a:t>
            </a:r>
          </a:p>
          <a:p>
            <a:pPr lvl="1" indent="0">
              <a:lnSpc>
                <a:spcPct val="150000"/>
              </a:lnSpc>
              <a:buNone/>
            </a:pPr>
            <a:endParaRPr lang="en-US" sz="1800" dirty="0"/>
          </a:p>
          <a:p>
            <a:pPr marL="800100" lvl="1" indent="-285750" algn="ctr">
              <a:lnSpc>
                <a:spcPct val="150000"/>
              </a:lnSpc>
              <a:buFont typeface="Wingdings" panose="05000000000000000000" pitchFamily="2" charset="2"/>
              <a:buChar char="Ø"/>
            </a:pPr>
            <a:r>
              <a:rPr lang="en-US" sz="1800" i="1" dirty="0"/>
              <a:t>NCDOT cannot request authorization of funds until certain </a:t>
            </a:r>
            <a:r>
              <a:rPr lang="en-US" sz="1800" i="1" u="sng" dirty="0"/>
              <a:t>deliverables</a:t>
            </a:r>
            <a:r>
              <a:rPr lang="en-US" sz="1800" i="1" dirty="0"/>
              <a:t> are met                               </a:t>
            </a:r>
            <a:r>
              <a:rPr lang="en-US" sz="1800" b="1" dirty="0">
                <a:solidFill>
                  <a:schemeClr val="accent2"/>
                </a:solidFill>
                <a:latin typeface="Montserrat" panose="00000500000000000000" pitchFamily="2" charset="0"/>
              </a:rPr>
              <a:t>(23 CFR 630) Project Authorization and Agreements</a:t>
            </a:r>
            <a:endParaRPr lang="en-US" sz="1800" i="1" dirty="0"/>
          </a:p>
          <a:p>
            <a:pPr marL="800100" lvl="1" indent="-285750" algn="ctr">
              <a:lnSpc>
                <a:spcPct val="150000"/>
              </a:lnSpc>
              <a:buFont typeface="Wingdings" panose="05000000000000000000" pitchFamily="2" charset="2"/>
              <a:buChar char="Ø"/>
            </a:pPr>
            <a:r>
              <a:rPr lang="en-US" sz="1800" i="1" dirty="0"/>
              <a:t>Any costs incurred </a:t>
            </a:r>
            <a:r>
              <a:rPr lang="en-US" sz="1800" i="1" u="sng" dirty="0"/>
              <a:t>prior to</a:t>
            </a:r>
            <a:r>
              <a:rPr lang="en-US" sz="1800" i="1" dirty="0"/>
              <a:t> funding authorization are not eligible for reimbursement </a:t>
            </a:r>
          </a:p>
          <a:p>
            <a:pPr lvl="1" indent="0" algn="ctr">
              <a:lnSpc>
                <a:spcPct val="150000"/>
              </a:lnSpc>
              <a:buNone/>
            </a:pPr>
            <a:r>
              <a:rPr lang="en-US" sz="1800" b="1" dirty="0">
                <a:solidFill>
                  <a:schemeClr val="accent2"/>
                </a:solidFill>
                <a:latin typeface="Montserrat" panose="00000500000000000000" pitchFamily="2" charset="0"/>
              </a:rPr>
              <a:t>    (23 CFR 1.9(a)) Limit on Federal Participation</a:t>
            </a:r>
          </a:p>
          <a:p>
            <a:pPr marL="800100" lvl="1" indent="-285750">
              <a:lnSpc>
                <a:spcPct val="250000"/>
              </a:lnSpc>
              <a:buFont typeface="Wingdings" panose="05000000000000000000" pitchFamily="2" charset="2"/>
              <a:buChar char="Ø"/>
            </a:pPr>
            <a:endParaRPr lang="en-US" sz="1800" i="1" dirty="0"/>
          </a:p>
          <a:p>
            <a:pPr marL="800100" lvl="1" indent="-285750">
              <a:lnSpc>
                <a:spcPct val="250000"/>
              </a:lnSpc>
              <a:buFont typeface="Wingdings" panose="05000000000000000000" pitchFamily="2" charset="2"/>
              <a:buChar char="Ø"/>
            </a:pPr>
            <a:r>
              <a:rPr lang="en-US" sz="1800" i="1" dirty="0"/>
              <a:t>T</a:t>
            </a:r>
          </a:p>
          <a:p>
            <a:pPr lvl="1" indent="0">
              <a:lnSpc>
                <a:spcPct val="100000"/>
              </a:lnSpc>
              <a:buNone/>
            </a:pPr>
            <a:r>
              <a:rPr lang="en-US" sz="1800" b="1" dirty="0">
                <a:solidFill>
                  <a:schemeClr val="accent2"/>
                </a:solidFill>
                <a:latin typeface="Montserrat" panose="00000500000000000000" pitchFamily="2" charset="0"/>
              </a:rPr>
              <a:t>(23 CFR 1.9(a))</a:t>
            </a:r>
          </a:p>
        </p:txBody>
      </p:sp>
      <p:sp>
        <p:nvSpPr>
          <p:cNvPr id="3" name="Title 2">
            <a:extLst>
              <a:ext uri="{FF2B5EF4-FFF2-40B4-BE49-F238E27FC236}">
                <a16:creationId xmlns:a16="http://schemas.microsoft.com/office/drawing/2014/main" id="{7B684305-5B2C-25AD-536F-8D6E3ED3B8C7}"/>
              </a:ext>
            </a:extLst>
          </p:cNvPr>
          <p:cNvSpPr>
            <a:spLocks noGrp="1"/>
          </p:cNvSpPr>
          <p:nvPr>
            <p:ph type="title"/>
          </p:nvPr>
        </p:nvSpPr>
        <p:spPr/>
        <p:txBody>
          <a:bodyPr/>
          <a:lstStyle/>
          <a:p>
            <a:r>
              <a:rPr lang="en-US" dirty="0"/>
              <a:t>Funding Authorization</a:t>
            </a:r>
          </a:p>
        </p:txBody>
      </p:sp>
      <p:sp>
        <p:nvSpPr>
          <p:cNvPr id="5" name="Slide Number Placeholder 4">
            <a:extLst>
              <a:ext uri="{FF2B5EF4-FFF2-40B4-BE49-F238E27FC236}">
                <a16:creationId xmlns:a16="http://schemas.microsoft.com/office/drawing/2014/main" id="{606BE966-522A-5C1D-EA8F-486690F41EB0}"/>
              </a:ext>
            </a:extLst>
          </p:cNvPr>
          <p:cNvSpPr>
            <a:spLocks noGrp="1"/>
          </p:cNvSpPr>
          <p:nvPr>
            <p:ph type="sldNum" sz="quarter" idx="4"/>
          </p:nvPr>
        </p:nvSpPr>
        <p:spPr/>
        <p:txBody>
          <a:bodyPr/>
          <a:lstStyle/>
          <a:p>
            <a:fld id="{71AF279C-F903-5C4F-9E12-139067057548}" type="slidenum">
              <a:rPr lang="en-US" smtClean="0"/>
              <a:pPr/>
              <a:t>5</a:t>
            </a:fld>
            <a:endParaRPr lang="en-US" dirty="0"/>
          </a:p>
        </p:txBody>
      </p:sp>
    </p:spTree>
    <p:extLst>
      <p:ext uri="{BB962C8B-B14F-4D97-AF65-F5344CB8AC3E}">
        <p14:creationId xmlns:p14="http://schemas.microsoft.com/office/powerpoint/2010/main" val="3866336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F904AD-FFA6-D9D9-B604-CF64E9F6434C}"/>
              </a:ext>
            </a:extLst>
          </p:cNvPr>
          <p:cNvSpPr>
            <a:spLocks noGrp="1"/>
          </p:cNvSpPr>
          <p:nvPr>
            <p:ph idx="1"/>
          </p:nvPr>
        </p:nvSpPr>
        <p:spPr>
          <a:xfrm>
            <a:off x="434566" y="1871238"/>
            <a:ext cx="11253851" cy="4095866"/>
          </a:xfrm>
        </p:spPr>
        <p:txBody>
          <a:bodyPr/>
          <a:lstStyle/>
          <a:p>
            <a:r>
              <a:rPr lang="en-US" sz="2000" b="1" dirty="0"/>
              <a:t>FHWA establishes a process for procurement/administration of consultant contracts that utilize Federal funds:</a:t>
            </a:r>
          </a:p>
          <a:p>
            <a:pPr marL="800100" lvl="1" indent="-285750">
              <a:lnSpc>
                <a:spcPct val="250000"/>
              </a:lnSpc>
            </a:pPr>
            <a:r>
              <a:rPr lang="en-US" sz="1800" dirty="0"/>
              <a:t>Selection must be based on qualifications</a:t>
            </a:r>
          </a:p>
          <a:p>
            <a:pPr marL="800100" lvl="1" indent="-285750">
              <a:lnSpc>
                <a:spcPct val="250000"/>
              </a:lnSpc>
            </a:pPr>
            <a:r>
              <a:rPr lang="en-US" sz="1800" dirty="0"/>
              <a:t>Consultant rates must be audited by NCDOT</a:t>
            </a:r>
          </a:p>
          <a:p>
            <a:pPr marL="800100" lvl="1" indent="-285750">
              <a:lnSpc>
                <a:spcPct val="250000"/>
              </a:lnSpc>
            </a:pPr>
            <a:r>
              <a:rPr lang="en-US" sz="1800" dirty="0"/>
              <a:t>Contract language must include Federal provisions</a:t>
            </a:r>
          </a:p>
          <a:p>
            <a:pPr>
              <a:lnSpc>
                <a:spcPct val="100000"/>
              </a:lnSpc>
            </a:pPr>
            <a:r>
              <a:rPr lang="en-US" sz="1800" b="1" dirty="0">
                <a:solidFill>
                  <a:schemeClr val="accent2"/>
                </a:solidFill>
                <a:latin typeface="Montserrat" panose="00000500000000000000" pitchFamily="2" charset="0"/>
              </a:rPr>
              <a:t>(23 CFR 172) – Procurement, Management and Administration of Engineering and Design Related Services</a:t>
            </a:r>
          </a:p>
        </p:txBody>
      </p:sp>
      <p:sp>
        <p:nvSpPr>
          <p:cNvPr id="3" name="Title 2">
            <a:extLst>
              <a:ext uri="{FF2B5EF4-FFF2-40B4-BE49-F238E27FC236}">
                <a16:creationId xmlns:a16="http://schemas.microsoft.com/office/drawing/2014/main" id="{7B684305-5B2C-25AD-536F-8D6E3ED3B8C7}"/>
              </a:ext>
            </a:extLst>
          </p:cNvPr>
          <p:cNvSpPr>
            <a:spLocks noGrp="1"/>
          </p:cNvSpPr>
          <p:nvPr>
            <p:ph type="title"/>
          </p:nvPr>
        </p:nvSpPr>
        <p:spPr/>
        <p:txBody>
          <a:bodyPr/>
          <a:lstStyle/>
          <a:p>
            <a:r>
              <a:rPr lang="en-US" dirty="0"/>
              <a:t>Consultant Procurement</a:t>
            </a:r>
          </a:p>
        </p:txBody>
      </p:sp>
      <p:sp>
        <p:nvSpPr>
          <p:cNvPr id="5" name="Slide Number Placeholder 4">
            <a:extLst>
              <a:ext uri="{FF2B5EF4-FFF2-40B4-BE49-F238E27FC236}">
                <a16:creationId xmlns:a16="http://schemas.microsoft.com/office/drawing/2014/main" id="{606BE966-522A-5C1D-EA8F-486690F41EB0}"/>
              </a:ext>
            </a:extLst>
          </p:cNvPr>
          <p:cNvSpPr>
            <a:spLocks noGrp="1"/>
          </p:cNvSpPr>
          <p:nvPr>
            <p:ph type="sldNum" sz="quarter" idx="4"/>
          </p:nvPr>
        </p:nvSpPr>
        <p:spPr/>
        <p:txBody>
          <a:bodyPr/>
          <a:lstStyle/>
          <a:p>
            <a:fld id="{71AF279C-F903-5C4F-9E12-139067057548}" type="slidenum">
              <a:rPr lang="en-US" smtClean="0"/>
              <a:pPr/>
              <a:t>6</a:t>
            </a:fld>
            <a:endParaRPr lang="en-US" dirty="0"/>
          </a:p>
        </p:txBody>
      </p:sp>
      <p:pic>
        <p:nvPicPr>
          <p:cNvPr id="9" name="Graphic 8" descr="Handshake outline">
            <a:extLst>
              <a:ext uri="{FF2B5EF4-FFF2-40B4-BE49-F238E27FC236}">
                <a16:creationId xmlns:a16="http://schemas.microsoft.com/office/drawing/2014/main" id="{76E1957A-A718-3CDD-FFCF-67BC61B046A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53330" y="3807994"/>
            <a:ext cx="914400" cy="914400"/>
          </a:xfrm>
          <a:prstGeom prst="rect">
            <a:avLst/>
          </a:prstGeom>
        </p:spPr>
      </p:pic>
      <p:pic>
        <p:nvPicPr>
          <p:cNvPr id="11" name="Graphic 10" descr="Contract outline">
            <a:extLst>
              <a:ext uri="{FF2B5EF4-FFF2-40B4-BE49-F238E27FC236}">
                <a16:creationId xmlns:a16="http://schemas.microsoft.com/office/drawing/2014/main" id="{EE8A06EC-5954-7682-EE04-766A16E8E0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84841" y="2514600"/>
            <a:ext cx="1564432" cy="1564432"/>
          </a:xfrm>
          <a:prstGeom prst="rect">
            <a:avLst/>
          </a:prstGeom>
        </p:spPr>
      </p:pic>
    </p:spTree>
    <p:extLst>
      <p:ext uri="{BB962C8B-B14F-4D97-AF65-F5344CB8AC3E}">
        <p14:creationId xmlns:p14="http://schemas.microsoft.com/office/powerpoint/2010/main" val="1196186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F904AD-FFA6-D9D9-B604-CF64E9F6434C}"/>
              </a:ext>
            </a:extLst>
          </p:cNvPr>
          <p:cNvSpPr>
            <a:spLocks noGrp="1"/>
          </p:cNvSpPr>
          <p:nvPr>
            <p:ph idx="1"/>
          </p:nvPr>
        </p:nvSpPr>
        <p:spPr>
          <a:xfrm>
            <a:off x="434566" y="1871238"/>
            <a:ext cx="11253851" cy="4095866"/>
          </a:xfrm>
        </p:spPr>
        <p:txBody>
          <a:bodyPr/>
          <a:lstStyle/>
          <a:p>
            <a:r>
              <a:rPr lang="en-US" sz="2000" b="1" dirty="0"/>
              <a:t>All Projects must meet requirements of NEPA</a:t>
            </a:r>
          </a:p>
          <a:p>
            <a:pPr marL="800100" lvl="1" indent="-285750">
              <a:lnSpc>
                <a:spcPct val="250000"/>
              </a:lnSpc>
            </a:pPr>
            <a:r>
              <a:rPr lang="en-US" sz="1800" dirty="0"/>
              <a:t>Qualified personnel required to complete environmental surveys/assessments</a:t>
            </a:r>
          </a:p>
          <a:p>
            <a:pPr marL="800100" lvl="1" indent="-285750">
              <a:lnSpc>
                <a:spcPct val="250000"/>
              </a:lnSpc>
            </a:pPr>
            <a:r>
              <a:rPr lang="en-US" sz="1800" dirty="0"/>
              <a:t>NCDOT must concur with the environmental documents</a:t>
            </a:r>
          </a:p>
          <a:p>
            <a:pPr marL="800100" lvl="1" indent="-285750">
              <a:lnSpc>
                <a:spcPct val="250000"/>
              </a:lnSpc>
            </a:pPr>
            <a:r>
              <a:rPr lang="en-US" sz="1800" dirty="0"/>
              <a:t>Documents must be current (less than 1 year old) to authorize funds</a:t>
            </a:r>
          </a:p>
          <a:p>
            <a:pPr>
              <a:lnSpc>
                <a:spcPct val="250000"/>
              </a:lnSpc>
            </a:pPr>
            <a:r>
              <a:rPr lang="en-US" sz="1800" b="1" dirty="0">
                <a:solidFill>
                  <a:schemeClr val="accent2"/>
                </a:solidFill>
                <a:latin typeface="Montserrat" panose="00000500000000000000" pitchFamily="2" charset="0"/>
              </a:rPr>
              <a:t>(23 CFR 771) – Environmental Impact and Related Procedures</a:t>
            </a:r>
          </a:p>
        </p:txBody>
      </p:sp>
      <p:sp>
        <p:nvSpPr>
          <p:cNvPr id="3" name="Title 2">
            <a:extLst>
              <a:ext uri="{FF2B5EF4-FFF2-40B4-BE49-F238E27FC236}">
                <a16:creationId xmlns:a16="http://schemas.microsoft.com/office/drawing/2014/main" id="{7B684305-5B2C-25AD-536F-8D6E3ED3B8C7}"/>
              </a:ext>
            </a:extLst>
          </p:cNvPr>
          <p:cNvSpPr>
            <a:spLocks noGrp="1"/>
          </p:cNvSpPr>
          <p:nvPr>
            <p:ph type="title"/>
          </p:nvPr>
        </p:nvSpPr>
        <p:spPr/>
        <p:txBody>
          <a:bodyPr/>
          <a:lstStyle/>
          <a:p>
            <a:r>
              <a:rPr lang="en-US" dirty="0"/>
              <a:t>National Environmental Policy Act (NEPA)</a:t>
            </a:r>
          </a:p>
        </p:txBody>
      </p:sp>
      <p:sp>
        <p:nvSpPr>
          <p:cNvPr id="5" name="Slide Number Placeholder 4">
            <a:extLst>
              <a:ext uri="{FF2B5EF4-FFF2-40B4-BE49-F238E27FC236}">
                <a16:creationId xmlns:a16="http://schemas.microsoft.com/office/drawing/2014/main" id="{606BE966-522A-5C1D-EA8F-486690F41EB0}"/>
              </a:ext>
            </a:extLst>
          </p:cNvPr>
          <p:cNvSpPr>
            <a:spLocks noGrp="1"/>
          </p:cNvSpPr>
          <p:nvPr>
            <p:ph type="sldNum" sz="quarter" idx="4"/>
          </p:nvPr>
        </p:nvSpPr>
        <p:spPr/>
        <p:txBody>
          <a:bodyPr/>
          <a:lstStyle/>
          <a:p>
            <a:fld id="{71AF279C-F903-5C4F-9E12-139067057548}" type="slidenum">
              <a:rPr lang="en-US" smtClean="0"/>
              <a:pPr/>
              <a:t>7</a:t>
            </a:fld>
            <a:endParaRPr lang="en-US" dirty="0"/>
          </a:p>
        </p:txBody>
      </p:sp>
    </p:spTree>
    <p:extLst>
      <p:ext uri="{BB962C8B-B14F-4D97-AF65-F5344CB8AC3E}">
        <p14:creationId xmlns:p14="http://schemas.microsoft.com/office/powerpoint/2010/main" val="677479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F904AD-FFA6-D9D9-B604-CF64E9F6434C}"/>
              </a:ext>
            </a:extLst>
          </p:cNvPr>
          <p:cNvSpPr>
            <a:spLocks noGrp="1"/>
          </p:cNvSpPr>
          <p:nvPr>
            <p:ph idx="1"/>
          </p:nvPr>
        </p:nvSpPr>
        <p:spPr>
          <a:xfrm>
            <a:off x="434566" y="1871238"/>
            <a:ext cx="11253851" cy="4095866"/>
          </a:xfrm>
        </p:spPr>
        <p:txBody>
          <a:bodyPr/>
          <a:lstStyle/>
          <a:p>
            <a:r>
              <a:rPr lang="en-US" sz="2000" b="1" dirty="0"/>
              <a:t>All Right of Way Acquisition must meet the “Uniform Act”</a:t>
            </a:r>
          </a:p>
          <a:p>
            <a:pPr marL="800100" lvl="1" indent="-285750">
              <a:lnSpc>
                <a:spcPct val="250000"/>
              </a:lnSpc>
            </a:pPr>
            <a:r>
              <a:rPr lang="en-US" sz="1800" dirty="0"/>
              <a:t>Property owners are entitled to an appraisal</a:t>
            </a:r>
          </a:p>
          <a:p>
            <a:pPr marL="800100" lvl="1" indent="-285750">
              <a:lnSpc>
                <a:spcPct val="250000"/>
              </a:lnSpc>
            </a:pPr>
            <a:r>
              <a:rPr lang="en-US" sz="1800" dirty="0"/>
              <a:t>Fair Market Value and Just Compensation is reviewed by NCDOT</a:t>
            </a:r>
          </a:p>
          <a:p>
            <a:pPr marL="800100" lvl="1" indent="-285750">
              <a:lnSpc>
                <a:spcPct val="250000"/>
              </a:lnSpc>
            </a:pPr>
            <a:r>
              <a:rPr lang="en-US" sz="1800" dirty="0"/>
              <a:t>ROW requirements apply whether Federal funds are used for ROW or not</a:t>
            </a:r>
          </a:p>
          <a:p>
            <a:pPr>
              <a:lnSpc>
                <a:spcPct val="250000"/>
              </a:lnSpc>
            </a:pPr>
            <a:r>
              <a:rPr lang="en-US" sz="1800" b="1" dirty="0">
                <a:solidFill>
                  <a:schemeClr val="accent2"/>
                </a:solidFill>
                <a:latin typeface="Montserrat" panose="00000500000000000000" pitchFamily="2" charset="0"/>
              </a:rPr>
              <a:t>(23 CFR 710) – Right of Way and Real Estate</a:t>
            </a:r>
          </a:p>
          <a:p>
            <a:pPr>
              <a:lnSpc>
                <a:spcPct val="150000"/>
              </a:lnSpc>
            </a:pPr>
            <a:r>
              <a:rPr lang="en-US" sz="1800" b="1" dirty="0">
                <a:solidFill>
                  <a:schemeClr val="accent2"/>
                </a:solidFill>
                <a:latin typeface="Montserrat" panose="00000500000000000000" pitchFamily="2" charset="0"/>
              </a:rPr>
              <a:t>(49 CFR 24) – Uniform Relocation Assistance and Real Property Acquisition for Federal and Federally-Assisted Programs</a:t>
            </a:r>
          </a:p>
        </p:txBody>
      </p:sp>
      <p:sp>
        <p:nvSpPr>
          <p:cNvPr id="3" name="Title 2">
            <a:extLst>
              <a:ext uri="{FF2B5EF4-FFF2-40B4-BE49-F238E27FC236}">
                <a16:creationId xmlns:a16="http://schemas.microsoft.com/office/drawing/2014/main" id="{7B684305-5B2C-25AD-536F-8D6E3ED3B8C7}"/>
              </a:ext>
            </a:extLst>
          </p:cNvPr>
          <p:cNvSpPr>
            <a:spLocks noGrp="1"/>
          </p:cNvSpPr>
          <p:nvPr>
            <p:ph type="title"/>
          </p:nvPr>
        </p:nvSpPr>
        <p:spPr/>
        <p:txBody>
          <a:bodyPr/>
          <a:lstStyle/>
          <a:p>
            <a:r>
              <a:rPr lang="en-US" dirty="0"/>
              <a:t>Right of Way</a:t>
            </a:r>
          </a:p>
        </p:txBody>
      </p:sp>
      <p:sp>
        <p:nvSpPr>
          <p:cNvPr id="5" name="Slide Number Placeholder 4">
            <a:extLst>
              <a:ext uri="{FF2B5EF4-FFF2-40B4-BE49-F238E27FC236}">
                <a16:creationId xmlns:a16="http://schemas.microsoft.com/office/drawing/2014/main" id="{606BE966-522A-5C1D-EA8F-486690F41EB0}"/>
              </a:ext>
            </a:extLst>
          </p:cNvPr>
          <p:cNvSpPr>
            <a:spLocks noGrp="1"/>
          </p:cNvSpPr>
          <p:nvPr>
            <p:ph type="sldNum" sz="quarter" idx="4"/>
          </p:nvPr>
        </p:nvSpPr>
        <p:spPr/>
        <p:txBody>
          <a:bodyPr/>
          <a:lstStyle/>
          <a:p>
            <a:fld id="{71AF279C-F903-5C4F-9E12-139067057548}" type="slidenum">
              <a:rPr lang="en-US" smtClean="0"/>
              <a:pPr/>
              <a:t>8</a:t>
            </a:fld>
            <a:endParaRPr lang="en-US" dirty="0"/>
          </a:p>
        </p:txBody>
      </p:sp>
    </p:spTree>
    <p:extLst>
      <p:ext uri="{BB962C8B-B14F-4D97-AF65-F5344CB8AC3E}">
        <p14:creationId xmlns:p14="http://schemas.microsoft.com/office/powerpoint/2010/main" val="2866024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F904AD-FFA6-D9D9-B604-CF64E9F6434C}"/>
              </a:ext>
            </a:extLst>
          </p:cNvPr>
          <p:cNvSpPr>
            <a:spLocks noGrp="1"/>
          </p:cNvSpPr>
          <p:nvPr>
            <p:ph idx="1"/>
          </p:nvPr>
        </p:nvSpPr>
        <p:spPr>
          <a:xfrm>
            <a:off x="434566" y="1871238"/>
            <a:ext cx="11253851" cy="4095866"/>
          </a:xfrm>
        </p:spPr>
        <p:txBody>
          <a:bodyPr/>
          <a:lstStyle/>
          <a:p>
            <a:r>
              <a:rPr lang="en-US" sz="2000" b="1" dirty="0"/>
              <a:t>Contract Proposals must include Federal-aid contract provisions:</a:t>
            </a:r>
          </a:p>
          <a:p>
            <a:pPr marL="800100" lvl="1" indent="-285750">
              <a:lnSpc>
                <a:spcPct val="150000"/>
              </a:lnSpc>
            </a:pPr>
            <a:r>
              <a:rPr lang="en-US" sz="1800" dirty="0"/>
              <a:t>Davis-Bacon and minimum wage requirements</a:t>
            </a:r>
          </a:p>
          <a:p>
            <a:pPr marL="800100" lvl="1" indent="-285750">
              <a:lnSpc>
                <a:spcPct val="150000"/>
              </a:lnSpc>
            </a:pPr>
            <a:r>
              <a:rPr lang="en-US" sz="1800" dirty="0"/>
              <a:t>Disadvantaged Business Enterprises (DBE) goals to utilize minority businesses</a:t>
            </a:r>
          </a:p>
          <a:p>
            <a:pPr marL="800100" lvl="1" indent="-285750">
              <a:lnSpc>
                <a:spcPct val="150000"/>
              </a:lnSpc>
            </a:pPr>
            <a:r>
              <a:rPr lang="en-US" sz="1800" dirty="0"/>
              <a:t>Americans with Disabilities (ADA) Act</a:t>
            </a:r>
          </a:p>
          <a:p>
            <a:pPr marL="800100" lvl="1" indent="-285750">
              <a:lnSpc>
                <a:spcPct val="150000"/>
              </a:lnSpc>
            </a:pPr>
            <a:r>
              <a:rPr lang="en-US" sz="1800" dirty="0"/>
              <a:t>Buy America – expanded to include construction materials (not just iron and steel)</a:t>
            </a:r>
          </a:p>
          <a:p>
            <a:pPr marL="800100" lvl="1" indent="-285750">
              <a:lnSpc>
                <a:spcPct val="150000"/>
              </a:lnSpc>
            </a:pPr>
            <a:r>
              <a:rPr lang="en-US" sz="1800" dirty="0"/>
              <a:t>Title VI, etc.</a:t>
            </a:r>
          </a:p>
          <a:p>
            <a:pPr lvl="1" indent="0">
              <a:lnSpc>
                <a:spcPct val="150000"/>
              </a:lnSpc>
              <a:buNone/>
            </a:pPr>
            <a:r>
              <a:rPr lang="en-US" sz="1800" b="1" dirty="0">
                <a:solidFill>
                  <a:schemeClr val="accent2"/>
                </a:solidFill>
                <a:latin typeface="Montserrat" panose="00000500000000000000" pitchFamily="2" charset="0"/>
              </a:rPr>
              <a:t>(23 CFR 633) – Required Contract Provisions</a:t>
            </a:r>
          </a:p>
        </p:txBody>
      </p:sp>
      <p:sp>
        <p:nvSpPr>
          <p:cNvPr id="3" name="Title 2">
            <a:extLst>
              <a:ext uri="{FF2B5EF4-FFF2-40B4-BE49-F238E27FC236}">
                <a16:creationId xmlns:a16="http://schemas.microsoft.com/office/drawing/2014/main" id="{7B684305-5B2C-25AD-536F-8D6E3ED3B8C7}"/>
              </a:ext>
            </a:extLst>
          </p:cNvPr>
          <p:cNvSpPr>
            <a:spLocks noGrp="1"/>
          </p:cNvSpPr>
          <p:nvPr>
            <p:ph type="title"/>
          </p:nvPr>
        </p:nvSpPr>
        <p:spPr/>
        <p:txBody>
          <a:bodyPr/>
          <a:lstStyle/>
          <a:p>
            <a:r>
              <a:rPr lang="en-US" dirty="0"/>
              <a:t>Construction Contracts</a:t>
            </a:r>
          </a:p>
        </p:txBody>
      </p:sp>
      <p:sp>
        <p:nvSpPr>
          <p:cNvPr id="5" name="Slide Number Placeholder 4">
            <a:extLst>
              <a:ext uri="{FF2B5EF4-FFF2-40B4-BE49-F238E27FC236}">
                <a16:creationId xmlns:a16="http://schemas.microsoft.com/office/drawing/2014/main" id="{606BE966-522A-5C1D-EA8F-486690F41EB0}"/>
              </a:ext>
            </a:extLst>
          </p:cNvPr>
          <p:cNvSpPr>
            <a:spLocks noGrp="1"/>
          </p:cNvSpPr>
          <p:nvPr>
            <p:ph type="sldNum" sz="quarter" idx="4"/>
          </p:nvPr>
        </p:nvSpPr>
        <p:spPr/>
        <p:txBody>
          <a:bodyPr/>
          <a:lstStyle/>
          <a:p>
            <a:fld id="{71AF279C-F903-5C4F-9E12-139067057548}" type="slidenum">
              <a:rPr lang="en-US" smtClean="0"/>
              <a:pPr/>
              <a:t>9</a:t>
            </a:fld>
            <a:endParaRPr lang="en-US" dirty="0"/>
          </a:p>
        </p:txBody>
      </p:sp>
    </p:spTree>
    <p:extLst>
      <p:ext uri="{BB962C8B-B14F-4D97-AF65-F5344CB8AC3E}">
        <p14:creationId xmlns:p14="http://schemas.microsoft.com/office/powerpoint/2010/main" val="2693069434"/>
      </p:ext>
    </p:extLst>
  </p:cSld>
  <p:clrMapOvr>
    <a:masterClrMapping/>
  </p:clrMapOvr>
</p:sld>
</file>

<file path=ppt/theme/theme1.xml><?xml version="1.0" encoding="utf-8"?>
<a:theme xmlns:a="http://schemas.openxmlformats.org/drawingml/2006/main" name="NCDOT Presentation Theme">
  <a:themeElements>
    <a:clrScheme name="Custom 1">
      <a:dk1>
        <a:srgbClr val="0B3C61"/>
      </a:dk1>
      <a:lt1>
        <a:srgbClr val="FFFFFF"/>
      </a:lt1>
      <a:dk2>
        <a:srgbClr val="012639"/>
      </a:dk2>
      <a:lt2>
        <a:srgbClr val="FFFFFF"/>
      </a:lt2>
      <a:accent1>
        <a:srgbClr val="C15D2D"/>
      </a:accent1>
      <a:accent2>
        <a:srgbClr val="288DC2"/>
      </a:accent2>
      <a:accent3>
        <a:srgbClr val="0B3C61"/>
      </a:accent3>
      <a:accent4>
        <a:srgbClr val="778591"/>
      </a:accent4>
      <a:accent5>
        <a:srgbClr val="58B7B3"/>
      </a:accent5>
      <a:accent6>
        <a:srgbClr val="672E6B"/>
      </a:accent6>
      <a:hlink>
        <a:srgbClr val="7FB0D5"/>
      </a:hlink>
      <a:folHlink>
        <a:srgbClr val="387AAB"/>
      </a:folHlink>
    </a:clrScheme>
    <a:fontScheme name="NCDOT-template-2022-07019">
      <a:majorFont>
        <a:latin typeface="Montserrat Semi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DOT-2022-07-29-template" id="{75CF54D4-0196-CA4E-81E1-E2F8807D3989}" vid="{99E48407-464E-2E43-B609-BD9B394F25B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DE2CC817DCDD34482699E8CF0D1A79D" ma:contentTypeVersion="12" ma:contentTypeDescription="Create a new document." ma:contentTypeScope="" ma:versionID="79d8a56b46e15c4629e67fd730422799">
  <xsd:schema xmlns:xsd="http://www.w3.org/2001/XMLSchema" xmlns:xs="http://www.w3.org/2001/XMLSchema" xmlns:p="http://schemas.microsoft.com/office/2006/metadata/properties" xmlns:ns2="a6c4c822-dbe6-405d-93f8-671412bb7d77" xmlns:ns3="d9de3833-f7f1-4f7a-9a1e-9c8db52f722e" targetNamespace="http://schemas.microsoft.com/office/2006/metadata/properties" ma:root="true" ma:fieldsID="1212b61332817e668f3a2a6f6944232d" ns2:_="" ns3:_="">
    <xsd:import namespace="a6c4c822-dbe6-405d-93f8-671412bb7d77"/>
    <xsd:import namespace="d9de3833-f7f1-4f7a-9a1e-9c8db52f722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ImageMetadataListItemId" minOccurs="0"/>
                <xsd:element ref="ns2:ImageMetadataListFieldId"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c4c822-dbe6-405d-93f8-671412bb7d7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ImageMetadataListItemId" ma:index="15" nillable="true" ma:displayName="ImageMetadataListItemId" ma:hidden="true" ma:indexed="true" ma:internalName="ImageMetadataListItemId">
      <xsd:simpleType>
        <xsd:restriction base="dms:Unknown"/>
      </xsd:simpleType>
    </xsd:element>
    <xsd:element name="ImageMetadataListFieldId" ma:index="16" nillable="true" ma:displayName="ImageMetadataListFieldId" ma:hidden="true" ma:indexed="true" ma:internalName="ImageMetadataListFieldId">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a2157d8-ccc1-4fc8-a2a4-3f8f6553454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9de3833-f7f1-4f7a-9a1e-9c8db52f722e"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eb7f230f-311f-4b62-8aac-1a8b62639ea9}" ma:internalName="TaxCatchAll" ma:showField="CatchAllData" ma:web="d9de3833-f7f1-4f7a-9a1e-9c8db52f722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ImageMetadataListFieldId xmlns="a6c4c822-dbe6-405d-93f8-671412bb7d77" xsi:nil="true"/>
    <ImageMetadataListItemId xmlns="a6c4c822-dbe6-405d-93f8-671412bb7d77" xsi:nil="true"/>
    <TaxCatchAll xmlns="d9de3833-f7f1-4f7a-9a1e-9c8db52f722e" xsi:nil="true"/>
    <lcf76f155ced4ddcb4097134ff3c332f xmlns="a6c4c822-dbe6-405d-93f8-671412bb7d77">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EC9228-44C7-473B-9049-61F5EE9E00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c4c822-dbe6-405d-93f8-671412bb7d77"/>
    <ds:schemaRef ds:uri="d9de3833-f7f1-4f7a-9a1e-9c8db52f72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813077E-0B1D-4289-A66A-91D055C2D841}">
  <ds:schemaRefs>
    <ds:schemaRef ds:uri="http://purl.org/dc/terms/"/>
    <ds:schemaRef ds:uri="a6c4c822-dbe6-405d-93f8-671412bb7d77"/>
    <ds:schemaRef ds:uri="http://purl.org/dc/dcmitype/"/>
    <ds:schemaRef ds:uri="http://purl.org/dc/elements/1.1/"/>
    <ds:schemaRef ds:uri="http://www.w3.org/XML/1998/namespace"/>
    <ds:schemaRef ds:uri="d9de3833-f7f1-4f7a-9a1e-9c8db52f722e"/>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064D16D7-89AE-4D79-A4B6-16117B58355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NCDOT-PowerPoint-Presentation-Template (2)</Template>
  <TotalTime>612</TotalTime>
  <Words>1367</Words>
  <Application>Microsoft Office PowerPoint</Application>
  <PresentationFormat>Widescreen</PresentationFormat>
  <Paragraphs>203</Paragraphs>
  <Slides>27</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Montserrat SemiBold</vt:lpstr>
      <vt:lpstr>Wingdings</vt:lpstr>
      <vt:lpstr>Montserrat Medium</vt:lpstr>
      <vt:lpstr>Arial</vt:lpstr>
      <vt:lpstr>Montserrat</vt:lpstr>
      <vt:lpstr>Montserrat Light</vt:lpstr>
      <vt:lpstr>NCDOT Presentation Theme</vt:lpstr>
      <vt:lpstr>Using Federal Funds through NCDOT</vt:lpstr>
      <vt:lpstr>Presentation Overview</vt:lpstr>
      <vt:lpstr>Federal Requirements </vt:lpstr>
      <vt:lpstr>Federal Highway Administration (FHWA)</vt:lpstr>
      <vt:lpstr>Funding Authorization</vt:lpstr>
      <vt:lpstr>Consultant Procurement</vt:lpstr>
      <vt:lpstr>National Environmental Policy Act (NEPA)</vt:lpstr>
      <vt:lpstr>Right of Way</vt:lpstr>
      <vt:lpstr>Construction Contracts</vt:lpstr>
      <vt:lpstr>Construction Contract Administration</vt:lpstr>
      <vt:lpstr>Multiple Governmental Partners</vt:lpstr>
      <vt:lpstr>Planning Your Project Proposal</vt:lpstr>
      <vt:lpstr>PROJECT DELIVERY</vt:lpstr>
      <vt:lpstr>MAJOR SHOW STOPPERS</vt:lpstr>
      <vt:lpstr>MAJOR SHOW STOPPERS</vt:lpstr>
      <vt:lpstr>UNREALISTIC ESTIMATES</vt:lpstr>
      <vt:lpstr>RIGHT OF WAY ISSUES</vt:lpstr>
      <vt:lpstr>UTILITY ISSUES</vt:lpstr>
      <vt:lpstr>OTHER ADMINISTRATIVE COSTS</vt:lpstr>
      <vt:lpstr>PLANNING RESOURCES FOR PROJECT PROPOSALS</vt:lpstr>
      <vt:lpstr>Project Delivery Resources</vt:lpstr>
      <vt:lpstr>PowerPoint Presentation</vt:lpstr>
      <vt:lpstr>PowerPoint Presentation</vt:lpstr>
      <vt:lpstr>PowerPoint Presentation</vt:lpstr>
      <vt:lpstr>QUESTIONS?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Application Overview for Local Projects</dc:title>
  <dc:creator>Marta T Matthews</dc:creator>
  <cp:lastModifiedBy>Matthews, Marta T</cp:lastModifiedBy>
  <cp:revision>11</cp:revision>
  <cp:lastPrinted>2022-05-31T17:04:15Z</cp:lastPrinted>
  <dcterms:created xsi:type="dcterms:W3CDTF">2023-08-11T14:15:28Z</dcterms:created>
  <dcterms:modified xsi:type="dcterms:W3CDTF">2023-10-11T13:03:10Z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0x0101008DE2CC817DCDD34482699E8CF0D1A79D</vt:lpwstr>
  </property>
</Properties>
</file>