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notesSlides/notesSlide7.xml" ContentType="application/vnd.openxmlformats-officedocument.presentationml.notesSlide+xml"/>
  <Override PartName="/ppt/media/image15.jpg" ContentType="image/pn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4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8" r:id="rId1"/>
  </p:sldMasterIdLst>
  <p:notesMasterIdLst>
    <p:notesMasterId r:id="rId31"/>
  </p:notesMasterIdLst>
  <p:sldIdLst>
    <p:sldId id="256" r:id="rId2"/>
    <p:sldId id="257" r:id="rId3"/>
    <p:sldId id="259" r:id="rId4"/>
    <p:sldId id="260" r:id="rId5"/>
    <p:sldId id="258" r:id="rId6"/>
    <p:sldId id="261" r:id="rId7"/>
    <p:sldId id="262" r:id="rId8"/>
    <p:sldId id="263" r:id="rId9"/>
    <p:sldId id="264" r:id="rId10"/>
    <p:sldId id="271" r:id="rId11"/>
    <p:sldId id="272" r:id="rId12"/>
    <p:sldId id="275" r:id="rId13"/>
    <p:sldId id="276" r:id="rId14"/>
    <p:sldId id="273" r:id="rId15"/>
    <p:sldId id="274" r:id="rId16"/>
    <p:sldId id="280" r:id="rId17"/>
    <p:sldId id="277" r:id="rId18"/>
    <p:sldId id="284" r:id="rId19"/>
    <p:sldId id="265" r:id="rId20"/>
    <p:sldId id="279" r:id="rId21"/>
    <p:sldId id="282" r:id="rId22"/>
    <p:sldId id="266" r:id="rId23"/>
    <p:sldId id="285" r:id="rId24"/>
    <p:sldId id="268" r:id="rId25"/>
    <p:sldId id="287" r:id="rId26"/>
    <p:sldId id="267" r:id="rId27"/>
    <p:sldId id="286" r:id="rId28"/>
    <p:sldId id="288" r:id="rId29"/>
    <p:sldId id="283" r:id="rId30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33"/>
    <a:srgbClr val="66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57" autoAdjust="0"/>
    <p:restoredTop sz="97365" autoAdjust="0"/>
  </p:normalViewPr>
  <p:slideViewPr>
    <p:cSldViewPr>
      <p:cViewPr varScale="1">
        <p:scale>
          <a:sx n="114" d="100"/>
          <a:sy n="114" d="100"/>
        </p:scale>
        <p:origin x="-1578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35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85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chemeClr val="accent5"/>
              </a:solidFill>
              <a:ln>
                <a:solidFill>
                  <a:schemeClr val="accent5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chemeClr val="accent2"/>
              </a:solidFill>
            </c:spPr>
          </c:dPt>
          <c:cat>
            <c:strRef>
              <c:f>Sheet1!$A$2:$A$5</c:f>
              <c:strCache>
                <c:ptCount val="4"/>
                <c:pt idx="0">
                  <c:v>Total Project Costs</c:v>
                </c:pt>
                <c:pt idx="1">
                  <c:v>Federal Share</c:v>
                </c:pt>
                <c:pt idx="2">
                  <c:v>Local Share</c:v>
                </c:pt>
                <c:pt idx="3">
                  <c:v>Project Costs to Date**</c:v>
                </c:pt>
              </c:strCache>
            </c:strRef>
          </c:cat>
          <c:val>
            <c:numRef>
              <c:f>Sheet1!$B$2:$B$5</c:f>
              <c:numCache>
                <c:formatCode>#,##0</c:formatCode>
                <c:ptCount val="4"/>
                <c:pt idx="0" formatCode="General">
                  <c:v>3077929</c:v>
                </c:pt>
                <c:pt idx="1">
                  <c:v>1574745</c:v>
                </c:pt>
                <c:pt idx="2">
                  <c:v>1503183</c:v>
                </c:pt>
                <c:pt idx="3">
                  <c:v>494279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0854912"/>
        <c:axId val="110856448"/>
        <c:axId val="0"/>
      </c:bar3DChart>
      <c:catAx>
        <c:axId val="11085491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accent2">
                    <a:lumMod val="50000"/>
                  </a:schemeClr>
                </a:solidFill>
              </a:defRPr>
            </a:pPr>
            <a:endParaRPr lang="en-US"/>
          </a:p>
        </c:txPr>
        <c:crossAx val="110856448"/>
        <c:crosses val="autoZero"/>
        <c:auto val="1"/>
        <c:lblAlgn val="ctr"/>
        <c:lblOffset val="100"/>
        <c:noMultiLvlLbl val="0"/>
      </c:catAx>
      <c:valAx>
        <c:axId val="110856448"/>
        <c:scaling>
          <c:orientation val="minMax"/>
        </c:scaling>
        <c:delete val="0"/>
        <c:axPos val="l"/>
        <c:majorGridlines/>
        <c:numFmt formatCode="&quot;$&quot;#,##0" sourceLinked="0"/>
        <c:majorTickMark val="out"/>
        <c:minorTickMark val="none"/>
        <c:tickLblPos val="nextTo"/>
        <c:txPr>
          <a:bodyPr/>
          <a:lstStyle/>
          <a:p>
            <a:pPr>
              <a:defRPr b="0">
                <a:solidFill>
                  <a:schemeClr val="accent2">
                    <a:lumMod val="75000"/>
                  </a:schemeClr>
                </a:solidFill>
              </a:defRPr>
            </a:pPr>
            <a:endParaRPr lang="en-US"/>
          </a:p>
        </c:txPr>
        <c:crossAx val="11085491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2916666666666665E-2"/>
          <c:y val="2.5000000000000001E-2"/>
          <c:w val="0.95416666666666672"/>
          <c:h val="0.7196505905511810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chemeClr val="accent5"/>
              </a:solidFill>
            </c:spPr>
          </c:dPt>
          <c:dPt>
            <c:idx val="2"/>
            <c:invertIfNegative val="0"/>
            <c:bubble3D val="0"/>
            <c:spPr>
              <a:solidFill>
                <a:schemeClr val="accent2"/>
              </a:solidFill>
            </c:spPr>
          </c:dPt>
          <c:cat>
            <c:strRef>
              <c:f>Sheet1!$A$2:$A$5</c:f>
              <c:strCache>
                <c:ptCount val="4"/>
                <c:pt idx="0">
                  <c:v>Total Project Cost</c:v>
                </c:pt>
                <c:pt idx="1">
                  <c:v>Federal Share</c:v>
                </c:pt>
                <c:pt idx="2">
                  <c:v>Local Share</c:v>
                </c:pt>
                <c:pt idx="3">
                  <c:v>Project Cost to Date**</c:v>
                </c:pt>
              </c:strCache>
            </c:strRef>
          </c:cat>
          <c:val>
            <c:numRef>
              <c:f>Sheet1!$B$2:$B$5</c:f>
              <c:numCache>
                <c:formatCode>#,##0</c:formatCode>
                <c:ptCount val="4"/>
                <c:pt idx="0">
                  <c:v>848913</c:v>
                </c:pt>
                <c:pt idx="1">
                  <c:v>495292</c:v>
                </c:pt>
                <c:pt idx="2">
                  <c:v>353621</c:v>
                </c:pt>
                <c:pt idx="3">
                  <c:v>332771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0783872"/>
        <c:axId val="110793856"/>
        <c:axId val="0"/>
      </c:bar3DChart>
      <c:catAx>
        <c:axId val="11078387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accent2">
                    <a:lumMod val="75000"/>
                  </a:schemeClr>
                </a:solidFill>
              </a:defRPr>
            </a:pPr>
            <a:endParaRPr lang="en-US"/>
          </a:p>
        </c:txPr>
        <c:crossAx val="110793856"/>
        <c:crosses val="autoZero"/>
        <c:auto val="1"/>
        <c:lblAlgn val="ctr"/>
        <c:lblOffset val="100"/>
        <c:noMultiLvlLbl val="0"/>
      </c:catAx>
      <c:valAx>
        <c:axId val="110793856"/>
        <c:scaling>
          <c:orientation val="minMax"/>
        </c:scaling>
        <c:delete val="1"/>
        <c:axPos val="l"/>
        <c:majorGridlines/>
        <c:numFmt formatCode="#,##0" sourceLinked="1"/>
        <c:majorTickMark val="out"/>
        <c:minorTickMark val="none"/>
        <c:tickLblPos val="nextTo"/>
        <c:crossAx val="11078387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chemeClr val="accent5"/>
              </a:solidFill>
            </c:spPr>
          </c:dPt>
          <c:dPt>
            <c:idx val="2"/>
            <c:invertIfNegative val="0"/>
            <c:bubble3D val="0"/>
            <c:spPr>
              <a:solidFill>
                <a:schemeClr val="accent2"/>
              </a:solidFill>
            </c:spPr>
          </c:dPt>
          <c:cat>
            <c:strRef>
              <c:f>Sheet1!$A$2:$A$4</c:f>
              <c:strCache>
                <c:ptCount val="3"/>
                <c:pt idx="0">
                  <c:v>Total Project Cost</c:v>
                </c:pt>
                <c:pt idx="1">
                  <c:v>Federal Share</c:v>
                </c:pt>
                <c:pt idx="2">
                  <c:v>Local Share</c:v>
                </c:pt>
              </c:strCache>
            </c:strRef>
          </c:cat>
          <c:val>
            <c:numRef>
              <c:f>Sheet1!$B$2:$B$4</c:f>
              <c:numCache>
                <c:formatCode>#,##0</c:formatCode>
                <c:ptCount val="3"/>
                <c:pt idx="0">
                  <c:v>667890</c:v>
                </c:pt>
                <c:pt idx="1">
                  <c:v>475190</c:v>
                </c:pt>
                <c:pt idx="2">
                  <c:v>192700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0586496"/>
        <c:axId val="110588288"/>
        <c:axId val="0"/>
      </c:bar3DChart>
      <c:catAx>
        <c:axId val="11058649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accent2">
                    <a:lumMod val="75000"/>
                  </a:schemeClr>
                </a:solidFill>
              </a:defRPr>
            </a:pPr>
            <a:endParaRPr lang="en-US"/>
          </a:p>
        </c:txPr>
        <c:crossAx val="110588288"/>
        <c:crosses val="autoZero"/>
        <c:auto val="1"/>
        <c:lblAlgn val="ctr"/>
        <c:lblOffset val="100"/>
        <c:noMultiLvlLbl val="0"/>
      </c:catAx>
      <c:valAx>
        <c:axId val="110588288"/>
        <c:scaling>
          <c:orientation val="minMax"/>
        </c:scaling>
        <c:delete val="1"/>
        <c:axPos val="l"/>
        <c:majorGridlines/>
        <c:numFmt formatCode="#,##0" sourceLinked="1"/>
        <c:majorTickMark val="out"/>
        <c:minorTickMark val="none"/>
        <c:tickLblPos val="nextTo"/>
        <c:crossAx val="11058649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483082796468624"/>
          <c:y val="5.2499847402795584E-2"/>
          <c:w val="0.67834001431639224"/>
          <c:h val="0.7978422755295122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Calls Received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w="190500" h="38100"/>
            </a:sp3d>
          </c:spPr>
          <c:invertIfNegative val="0"/>
          <c:cat>
            <c:numRef>
              <c:f>Sheet1!$A$2:$A$6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Sheet1!$B$2:$B$6</c:f>
              <c:numCache>
                <c:formatCode>#,##0</c:formatCode>
                <c:ptCount val="5"/>
                <c:pt idx="0">
                  <c:v>370898</c:v>
                </c:pt>
                <c:pt idx="1">
                  <c:v>467922</c:v>
                </c:pt>
                <c:pt idx="2">
                  <c:v>485422</c:v>
                </c:pt>
                <c:pt idx="3">
                  <c:v>511136</c:v>
                </c:pt>
                <c:pt idx="4">
                  <c:v>450975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Calls Answered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w="190500" h="38100"/>
            </a:sp3d>
          </c:spPr>
          <c:invertIfNegative val="0"/>
          <c:cat>
            <c:numRef>
              <c:f>Sheet1!$A$2:$A$6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Sheet1!$C$2:$C$6</c:f>
              <c:numCache>
                <c:formatCode>#,##0</c:formatCode>
                <c:ptCount val="5"/>
                <c:pt idx="0">
                  <c:v>362898</c:v>
                </c:pt>
                <c:pt idx="1">
                  <c:v>442989</c:v>
                </c:pt>
                <c:pt idx="2">
                  <c:v>464770</c:v>
                </c:pt>
                <c:pt idx="3">
                  <c:v>481479</c:v>
                </c:pt>
                <c:pt idx="4">
                  <c:v>423350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0961408"/>
        <c:axId val="110962944"/>
      </c:barChart>
      <c:catAx>
        <c:axId val="1109614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chemeClr val="accent2">
                    <a:lumMod val="50000"/>
                  </a:schemeClr>
                </a:solidFill>
                <a:latin typeface="Candara" panose="020E0502030303020204" pitchFamily="34" charset="0"/>
              </a:defRPr>
            </a:pPr>
            <a:endParaRPr lang="en-US"/>
          </a:p>
        </c:txPr>
        <c:crossAx val="110962944"/>
        <c:crosses val="autoZero"/>
        <c:auto val="1"/>
        <c:lblAlgn val="ctr"/>
        <c:lblOffset val="100"/>
        <c:noMultiLvlLbl val="0"/>
      </c:catAx>
      <c:valAx>
        <c:axId val="110962944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solidFill>
                  <a:schemeClr val="accent2">
                    <a:lumMod val="50000"/>
                  </a:schemeClr>
                </a:solidFill>
                <a:latin typeface="Candara" panose="020E0502030303020204" pitchFamily="34" charset="0"/>
              </a:defRPr>
            </a:pPr>
            <a:endParaRPr lang="en-US"/>
          </a:p>
        </c:txPr>
        <c:crossAx val="11096140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282629444046769"/>
          <c:y val="0.30297961301348963"/>
          <c:w val="0.22717370555953234"/>
          <c:h val="0.36449419967542224"/>
        </c:manualLayout>
      </c:layout>
      <c:overlay val="0"/>
      <c:txPr>
        <a:bodyPr/>
        <a:lstStyle/>
        <a:p>
          <a:pPr>
            <a:defRPr sz="1600">
              <a:solidFill>
                <a:schemeClr val="accent2">
                  <a:lumMod val="50000"/>
                </a:schemeClr>
              </a:solidFill>
              <a:latin typeface="Candara" panose="020E0502030303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24238010021474585"/>
          <c:y val="2.2058823529411766E-2"/>
        </c:manualLayout>
      </c:layout>
      <c:overlay val="0"/>
      <c:txPr>
        <a:bodyPr/>
        <a:lstStyle/>
        <a:p>
          <a:pPr>
            <a:defRPr>
              <a:solidFill>
                <a:schemeClr val="accent2">
                  <a:lumMod val="50000"/>
                </a:schemeClr>
              </a:solidFill>
              <a:latin typeface="Candara" panose="020E0502030303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9418138073649885"/>
          <c:y val="0.18879602825382122"/>
          <c:w val="0.577731249502903"/>
          <c:h val="0.575916512274201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Yearly Ridership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  <a:scene3d>
              <a:camera prst="orthographicFront"/>
              <a:lightRig rig="soft" dir="t">
                <a:rot lat="0" lon="0" rev="0"/>
              </a:lightRig>
            </a:scene3d>
            <a:sp3d prstMaterial="matte">
              <a:bevelT w="63500" h="63500" prst="artDeco"/>
              <a:contourClr>
                <a:srgbClr val="000000"/>
              </a:contourClr>
            </a:sp3d>
          </c:spPr>
          <c:invertIfNegative val="0"/>
          <c:dLbls>
            <c:dLbl>
              <c:idx val="0"/>
              <c:layout>
                <c:manualLayout>
                  <c:x val="1.5151316312733658E-2"/>
                  <c:y val="6.6871236683649837E-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delete val="1"/>
            </c:dLbl>
            <c:dLbl>
              <c:idx val="4"/>
              <c:layout>
                <c:manualLayout>
                  <c:x val="-2.5252525252524327E-3"/>
                  <c:y val="4.1775706345530336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42,829*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>
                    <a:solidFill>
                      <a:schemeClr val="accent2">
                        <a:lumMod val="50000"/>
                      </a:schemeClr>
                    </a:solidFill>
                    <a:latin typeface="Candara" panose="020E0502030303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Sheet1!$A$2:$A$6</c:f>
              <c:strCach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2014*</c:v>
                </c:pt>
              </c:strCache>
            </c:strRef>
          </c:cat>
          <c:val>
            <c:numRef>
              <c:f>Sheet1!$B$2:$B$6</c:f>
              <c:numCache>
                <c:formatCode>#,##0</c:formatCode>
                <c:ptCount val="5"/>
                <c:pt idx="0">
                  <c:v>28814</c:v>
                </c:pt>
                <c:pt idx="1">
                  <c:v>30181</c:v>
                </c:pt>
                <c:pt idx="2">
                  <c:v>37177</c:v>
                </c:pt>
                <c:pt idx="3">
                  <c:v>35170</c:v>
                </c:pt>
                <c:pt idx="4">
                  <c:v>42829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1767936"/>
        <c:axId val="111769472"/>
      </c:barChart>
      <c:catAx>
        <c:axId val="1117679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accent2">
                    <a:lumMod val="50000"/>
                  </a:schemeClr>
                </a:solidFill>
                <a:latin typeface="Candara" panose="020E0502030303020204" pitchFamily="34" charset="0"/>
              </a:defRPr>
            </a:pPr>
            <a:endParaRPr lang="en-US"/>
          </a:p>
        </c:txPr>
        <c:crossAx val="111769472"/>
        <c:crosses val="autoZero"/>
        <c:auto val="1"/>
        <c:lblAlgn val="ctr"/>
        <c:lblOffset val="100"/>
        <c:noMultiLvlLbl val="0"/>
      </c:catAx>
      <c:valAx>
        <c:axId val="111769472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accent2">
                    <a:lumMod val="50000"/>
                  </a:schemeClr>
                </a:solidFill>
                <a:latin typeface="Candara" panose="020E0502030303020204" pitchFamily="34" charset="0"/>
              </a:defRPr>
            </a:pPr>
            <a:endParaRPr lang="en-US"/>
          </a:p>
        </c:txPr>
        <c:crossAx val="11176793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17458587598425196"/>
          <c:y val="2.5000000000000001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Average Daily Ridership</c:v>
                </c:pt>
              </c:strCache>
            </c:strRef>
          </c:tx>
          <c:spPr>
            <a:solidFill>
              <a:schemeClr val="accent1"/>
            </a:solidFill>
            <a:scene3d>
              <a:camera prst="orthographicFront"/>
              <a:lightRig rig="threePt" dir="t"/>
            </a:scene3d>
            <a:sp3d prstMaterial="matte">
              <a:bevelT w="63500" h="63500" prst="artDeco"/>
              <a:contourClr>
                <a:srgbClr val="000000"/>
              </a:contourClr>
            </a:sp3d>
          </c:spPr>
          <c:invertIfNegative val="0"/>
          <c:cat>
            <c:strRef>
              <c:f>Sheet1!$A$2:$A$6</c:f>
              <c:strCach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2014*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103</c:v>
                </c:pt>
                <c:pt idx="1">
                  <c:v>107</c:v>
                </c:pt>
                <c:pt idx="2">
                  <c:v>132</c:v>
                </c:pt>
                <c:pt idx="3">
                  <c:v>113</c:v>
                </c:pt>
                <c:pt idx="4">
                  <c:v>151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1797760"/>
        <c:axId val="111799296"/>
      </c:barChart>
      <c:catAx>
        <c:axId val="1117977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11799296"/>
        <c:crosses val="autoZero"/>
        <c:auto val="1"/>
        <c:lblAlgn val="ctr"/>
        <c:lblOffset val="100"/>
        <c:noMultiLvlLbl val="0"/>
      </c:catAx>
      <c:valAx>
        <c:axId val="111799296"/>
        <c:scaling>
          <c:orientation val="minMax"/>
          <c:max val="18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1797760"/>
        <c:crosses val="autoZero"/>
        <c:crossBetween val="between"/>
        <c:majorUnit val="50"/>
        <c:minorUnit val="10"/>
      </c:valAx>
    </c:plotArea>
    <c:plotVisOnly val="1"/>
    <c:dispBlanksAs val="gap"/>
    <c:showDLblsOverMax val="0"/>
  </c:chart>
  <c:txPr>
    <a:bodyPr/>
    <a:lstStyle/>
    <a:p>
      <a:pPr>
        <a:defRPr sz="1800">
          <a:solidFill>
            <a:schemeClr val="accent2">
              <a:lumMod val="50000"/>
            </a:schemeClr>
          </a:solidFill>
          <a:latin typeface="Candara" panose="020E0502030303020204" pitchFamily="34" charset="0"/>
        </a:defRPr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340293400824896"/>
          <c:y val="2.8391625465421472E-2"/>
          <c:w val="0.7840171541057368"/>
          <c:h val="0.871650767211790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NS Route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 prstMaterial="metal">
              <a:bevelT w="88900" h="88900"/>
            </a:sp3d>
          </c:spPr>
          <c:invertIfNegative val="0"/>
          <c:dLbls>
            <c:dLbl>
              <c:idx val="1"/>
              <c:layout>
                <c:manualLayout>
                  <c:x val="8.069459101117521E-2"/>
                  <c:y val="9.7039847291815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976190476190476E-3"/>
                  <c:y val="7.751937984496123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0557675135968829E-3"/>
                  <c:y val="-1.68427582915772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" sourceLinked="0"/>
            <c:txPr>
              <a:bodyPr/>
              <a:lstStyle/>
              <a:p>
                <a:pPr>
                  <a:defRPr sz="1800" b="1">
                    <a:solidFill>
                      <a:schemeClr val="accent1">
                        <a:lumMod val="75000"/>
                      </a:schemeClr>
                    </a:solidFill>
                    <a:latin typeface="Candara" panose="020E0502030303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Sheet1!$A$2:$A$5</c:f>
              <c:numCache>
                <c:formatCode>General</c:formatCode>
                <c:ptCount val="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20235</c:v>
                </c:pt>
                <c:pt idx="1">
                  <c:v>23678</c:v>
                </c:pt>
                <c:pt idx="2">
                  <c:v>25461</c:v>
                </c:pt>
                <c:pt idx="3">
                  <c:v>24066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 Route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 prstMaterial="metal">
              <a:bevelT w="88900" h="88900"/>
            </a:sp3d>
          </c:spPr>
          <c:invertIfNegative val="0"/>
          <c:dLbls>
            <c:dLbl>
              <c:idx val="0"/>
              <c:layout>
                <c:manualLayout>
                  <c:x val="2.104810996563574E-2"/>
                  <c:y val="7.751849200668098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104810996563574E-2"/>
                  <c:y val="-3.875924600334049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2766323024054982E-2"/>
                  <c:y val="-2.6286327845383019E-2"/>
                </c:manualLayout>
              </c:layout>
              <c:numFmt formatCode="#,##0" sourceLinked="0"/>
              <c:spPr>
                <a:noFill/>
              </c:spPr>
              <c:txPr>
                <a:bodyPr/>
                <a:lstStyle/>
                <a:p>
                  <a:pPr>
                    <a:defRPr sz="1800" b="1">
                      <a:solidFill>
                        <a:schemeClr val="accent2">
                          <a:lumMod val="75000"/>
                        </a:schemeClr>
                      </a:solidFill>
                      <a:latin typeface="Candara" panose="020E0502030303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2.104810996563574E-2"/>
                  <c:y val="3.875924600334049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" sourceLinked="0"/>
            <c:spPr>
              <a:solidFill>
                <a:schemeClr val="bg1"/>
              </a:solidFill>
            </c:spPr>
            <c:txPr>
              <a:bodyPr/>
              <a:lstStyle/>
              <a:p>
                <a:pPr>
                  <a:defRPr sz="1800" b="1">
                    <a:solidFill>
                      <a:schemeClr val="accent2">
                        <a:lumMod val="75000"/>
                      </a:schemeClr>
                    </a:solidFill>
                    <a:latin typeface="Candara" panose="020E0502030303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Sheet1!$A$2:$A$5</c:f>
              <c:numCache>
                <c:formatCode>General</c:formatCode>
                <c:ptCount val="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15552</c:v>
                </c:pt>
                <c:pt idx="1">
                  <c:v>15033</c:v>
                </c:pt>
                <c:pt idx="2">
                  <c:v>13648</c:v>
                </c:pt>
                <c:pt idx="3">
                  <c:v>15356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11164800"/>
        <c:axId val="111166592"/>
      </c:barChart>
      <c:catAx>
        <c:axId val="1111648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defRPr>
            </a:pPr>
            <a:endParaRPr lang="en-US"/>
          </a:p>
        </c:txPr>
        <c:crossAx val="111166592"/>
        <c:crosses val="autoZero"/>
        <c:auto val="1"/>
        <c:lblAlgn val="ctr"/>
        <c:lblOffset val="100"/>
        <c:noMultiLvlLbl val="0"/>
      </c:catAx>
      <c:valAx>
        <c:axId val="111166592"/>
        <c:scaling>
          <c:orientation val="minMax"/>
        </c:scaling>
        <c:delete val="0"/>
        <c:axPos val="l"/>
        <c:majorGridlines>
          <c:spPr>
            <a:ln>
              <a:solidFill>
                <a:schemeClr val="bg2">
                  <a:lumMod val="50000"/>
                </a:schemeClr>
              </a:solidFill>
            </a:ln>
          </c:spPr>
        </c:majorGridlines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800" b="1">
                <a:solidFill>
                  <a:schemeClr val="bg2">
                    <a:lumMod val="25000"/>
                  </a:schemeClr>
                </a:solidFill>
                <a:latin typeface="Candara" panose="020E0502030303020204" pitchFamily="34" charset="0"/>
              </a:defRPr>
            </a:pPr>
            <a:endParaRPr lang="en-US"/>
          </a:p>
        </c:txPr>
        <c:crossAx val="111164800"/>
        <c:crosses val="autoZero"/>
        <c:crossBetween val="between"/>
      </c:valAx>
      <c:spPr>
        <a:solidFill>
          <a:schemeClr val="bg1"/>
        </a:solidFill>
      </c:spPr>
    </c:plotArea>
    <c:legend>
      <c:legendPos val="r"/>
      <c:legendEntry>
        <c:idx val="0"/>
        <c:txPr>
          <a:bodyPr/>
          <a:lstStyle/>
          <a:p>
            <a:pPr>
              <a:defRPr sz="1800" b="1">
                <a:solidFill>
                  <a:schemeClr val="tx2"/>
                </a:solidFill>
                <a:latin typeface="Candara" panose="020E0502030303020204" pitchFamily="34" charset="0"/>
              </a:defRPr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defRPr sz="1800" b="1">
                <a:solidFill>
                  <a:schemeClr val="tx2"/>
                </a:solidFill>
                <a:latin typeface="Candara" panose="020E0502030303020204" pitchFamily="34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0.14210528451984739"/>
          <c:y val="4.42817943211644E-2"/>
          <c:w val="0.32396947804204884"/>
          <c:h val="0.10876592698639943"/>
        </c:manualLayout>
      </c:layout>
      <c:overlay val="0"/>
      <c:spPr>
        <a:solidFill>
          <a:schemeClr val="bg1"/>
        </a:solidFill>
        <a:ln>
          <a:solidFill>
            <a:schemeClr val="bg2">
              <a:lumMod val="50000"/>
            </a:schemeClr>
          </a:solidFill>
        </a:ln>
      </c:spPr>
      <c:txPr>
        <a:bodyPr/>
        <a:lstStyle/>
        <a:p>
          <a:pPr>
            <a:defRPr sz="1400" b="1">
              <a:solidFill>
                <a:schemeClr val="tx2"/>
              </a:solidFill>
              <a:latin typeface="Candara" panose="020E0502030303020204" pitchFamily="34" charset="0"/>
            </a:defRPr>
          </a:pPr>
          <a:endParaRPr lang="en-US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09EF44C-0241-4CC3-B34D-95C3F199BEEF}" type="datetimeFigureOut">
              <a:rPr lang="en-US" smtClean="0"/>
              <a:t>12/11/2014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88FBDEF-125E-4FD1-9D7D-0C653A94FA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9990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JARC Projects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8FBDEF-125E-4FD1-9D7D-0C653A94FA5A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7508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CHT JARC 621,524    NF 190, 291   5310</a:t>
            </a:r>
            <a:r>
              <a:rPr lang="en-US" baseline="0" dirty="0" smtClean="0"/>
              <a:t> 108,00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8FBDEF-125E-4FD1-9D7D-0C653A94FA5A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8768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TTA JARC $235,368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8FBDEF-125E-4FD1-9D7D-0C653A94FA5A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94341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DATA  JARC 587,964  NF 229,961   5310 108,800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8FBDEF-125E-4FD1-9D7D-0C653A94FA5A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9547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New Freedom Projects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8FBDEF-125E-4FD1-9D7D-0C653A94FA5A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6639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5310 Projects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8FBDEF-125E-4FD1-9D7D-0C653A94FA5A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1669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Columns 1, 2 and 3 include</a:t>
            </a:r>
            <a:r>
              <a:rPr lang="en-US" baseline="0" dirty="0" smtClean="0"/>
              <a:t> expended funds for closed grants and programmed funds for active grants. Column 4 is only expended funds through June 30, 2014.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8FBDEF-125E-4FD1-9D7D-0C653A94FA5A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02940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Columns 1, 2, 3 include</a:t>
            </a:r>
            <a:r>
              <a:rPr lang="en-US" baseline="0" dirty="0" smtClean="0"/>
              <a:t> expenditures for closed grants and programmed funds for active grants. Column 4 is federal funds expended through June 30, 2014, not including administrative MPO expenses.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8FBDEF-125E-4FD1-9D7D-0C653A94FA5A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60553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8FBDEF-125E-4FD1-9D7D-0C653A94FA5A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76798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Project Total</a:t>
            </a:r>
            <a:r>
              <a:rPr lang="en-US" baseline="0" dirty="0" smtClean="0"/>
              <a:t>s by sub-recipient. Totals include federal funds expended for closed grants plus funds programmed for active grants.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8FBDEF-125E-4FD1-9D7D-0C653A94FA5A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17766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8FBDEF-125E-4FD1-9D7D-0C653A94FA5A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4340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DATA  JARC 587,964  NF 229,961   5310 108,800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8FBDEF-125E-4FD1-9D7D-0C653A94FA5A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954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2052960"/>
            <a:ext cx="1981200" cy="1828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3E625DD-B4B7-428B-8459-BE4422A2DE92}" type="datetimeFigureOut">
              <a:rPr lang="en-US" smtClean="0"/>
              <a:t>12/11/2014</a:t>
            </a:fld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4DE1619-2C1C-41A6-89F5-CF6FBB01186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052960"/>
            <a:ext cx="6324600" cy="182880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625DD-B4B7-428B-8459-BE4422A2DE92}" type="datetimeFigureOut">
              <a:rPr lang="en-US" smtClean="0"/>
              <a:t>12/11/2014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E1619-2C1C-41A6-89F5-CF6FBB01186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147319"/>
            <a:ext cx="6705600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010400" y="147319"/>
            <a:ext cx="1956046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274638"/>
            <a:ext cx="1676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625DD-B4B7-428B-8459-BE4422A2DE92}" type="datetimeFigureOut">
              <a:rPr lang="en-US" smtClean="0"/>
              <a:t>12/11/2014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14DE1619-2C1C-41A6-89F5-CF6FBB01186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625DD-B4B7-428B-8459-BE4422A2DE92}" type="datetimeFigureOut">
              <a:rPr lang="en-US" smtClean="0"/>
              <a:t>12/11/2014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E1619-2C1C-41A6-89F5-CF6FBB01186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2799" y="2892277"/>
            <a:ext cx="16002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3E625DD-B4B7-428B-8459-BE4422A2DE92}" type="datetimeFigureOut">
              <a:rPr lang="en-US" smtClean="0"/>
              <a:t>12/11/2014</a:t>
            </a:fld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14DE1619-2C1C-41A6-89F5-CF6FBB01186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81000" y="2892277"/>
            <a:ext cx="6324600" cy="164592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625DD-B4B7-428B-8459-BE4422A2DE92}" type="datetimeFigureOut">
              <a:rPr lang="en-US" smtClean="0"/>
              <a:t>12/11/2014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E1619-2C1C-41A6-89F5-CF6FBB01186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8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399"/>
            <a:ext cx="4040188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399"/>
            <a:ext cx="4041775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625DD-B4B7-428B-8459-BE4422A2DE92}" type="datetimeFigureOut">
              <a:rPr lang="en-US" smtClean="0"/>
              <a:t>12/11/2014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E1619-2C1C-41A6-89F5-CF6FBB01186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625DD-B4B7-428B-8459-BE4422A2DE92}" type="datetimeFigureOut">
              <a:rPr lang="en-US" smtClean="0"/>
              <a:t>12/11/2014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E1619-2C1C-41A6-89F5-CF6FBB01186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0919"/>
            <a:ext cx="8831802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625DD-B4B7-428B-8459-BE4422A2DE92}" type="datetimeFigureOut">
              <a:rPr lang="en-US" smtClean="0"/>
              <a:t>12/11/2014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E1619-2C1C-41A6-89F5-CF6FBB01186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9" name="Rectangle 8"/>
          <p:cNvSpPr/>
          <p:nvPr/>
        </p:nvSpPr>
        <p:spPr>
          <a:xfrm>
            <a:off x="152400" y="152400"/>
            <a:ext cx="6705600" cy="655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04800"/>
            <a:ext cx="5867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59752" y="2130552"/>
            <a:ext cx="1673352" cy="2816352"/>
          </a:xfrm>
        </p:spPr>
        <p:txBody>
          <a:bodyPr tIns="0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625DD-B4B7-428B-8459-BE4422A2DE92}" type="datetimeFigureOut">
              <a:rPr lang="en-US" smtClean="0"/>
              <a:t>12/11/2014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4DE1619-2C1C-41A6-89F5-CF6FBB01186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159752" y="457200"/>
            <a:ext cx="1675660" cy="1673352"/>
          </a:xfrm>
        </p:spPr>
        <p:txBody>
          <a:bodyPr anchor="b"/>
          <a:lstStyle>
            <a:lvl1pPr algn="l">
              <a:defRPr sz="20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9" name="Rectangle 8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" y="152400"/>
            <a:ext cx="6705600" cy="65532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2800" y="2133600"/>
            <a:ext cx="1676400" cy="2971800"/>
          </a:xfrm>
        </p:spPr>
        <p:txBody>
          <a:bodyPr t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625DD-B4B7-428B-8459-BE4422A2DE92}" type="datetimeFigureOut">
              <a:rPr lang="en-US" smtClean="0"/>
              <a:t>12/11/2014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E1619-2C1C-41A6-89F5-CF6FBB01186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162800" y="460248"/>
            <a:ext cx="1676400" cy="1673352"/>
          </a:xfrm>
        </p:spPr>
        <p:txBody>
          <a:bodyPr anchor="b"/>
          <a:lstStyle>
            <a:lvl1pPr algn="l">
              <a:defRPr sz="2000" spc="15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634971"/>
            <a:ext cx="8831802" cy="50454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52399" y="152400"/>
            <a:ext cx="8814047" cy="13464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03E625DD-B4B7-428B-8459-BE4422A2DE92}" type="datetimeFigureOut">
              <a:rPr lang="en-US" smtClean="0"/>
              <a:t>12/11/2014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fld id="{14DE1619-2C1C-41A6-89F5-CF6FBB011869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 cap="all" spc="200" baseline="0">
          <a:ln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sz="2000" kern="1200" spc="150" baseline="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800" kern="1200" spc="100" baseline="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600" kern="1200" spc="100" baseline="0">
          <a:solidFill>
            <a:schemeClr val="tx2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300" kern="1200" spc="100" baseline="0">
          <a:solidFill>
            <a:schemeClr val="tx2"/>
          </a:solidFill>
          <a:latin typeface="+mn-lt"/>
          <a:ea typeface="+mn-ea"/>
          <a:cs typeface="+mn-cs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pn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6.jpeg"/><Relationship Id="rId7" Type="http://schemas.microsoft.com/office/2007/relationships/hdphoto" Target="../media/hdphoto3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jpeg"/><Relationship Id="rId5" Type="http://schemas.microsoft.com/office/2007/relationships/hdphoto" Target="../media/hdphoto2.wdp"/><Relationship Id="rId4" Type="http://schemas.openxmlformats.org/officeDocument/2006/relationships/image" Target="../media/image17.jpeg"/><Relationship Id="rId9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4.wmv"/><Relationship Id="rId7" Type="http://schemas.openxmlformats.org/officeDocument/2006/relationships/image" Target="../media/image22.png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9.xml"/><Relationship Id="rId4" Type="http://schemas.openxmlformats.org/officeDocument/2006/relationships/video" Target="../media/media4.wm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2057400"/>
            <a:ext cx="1981200" cy="16764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Services for Seniors, the low income, &amp; Individuals w/ Disabilities 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69" y="2057400"/>
            <a:ext cx="6781800" cy="1828800"/>
          </a:xfrm>
        </p:spPr>
        <p:txBody>
          <a:bodyPr/>
          <a:lstStyle/>
          <a:p>
            <a:r>
              <a:rPr lang="en-US" sz="4000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Human Service Transportation       2008-2014</a:t>
            </a:r>
            <a:endParaRPr lang="en-US" sz="4000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160020" y="-228600"/>
            <a:ext cx="6781800" cy="1828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200" kern="1200" cap="all" spc="15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DCHC MPO</a:t>
            </a:r>
            <a:endParaRPr lang="en-US" sz="40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01930" y="6019800"/>
            <a:ext cx="66979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Durham – Chapel Hill – Carrboro Metropolitan Planning Organization</a:t>
            </a:r>
          </a:p>
          <a:p>
            <a:pPr algn="ctr"/>
            <a:r>
              <a:rPr lang="en-US" sz="1600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December 10, 2014</a:t>
            </a:r>
            <a:endParaRPr lang="en-US" sz="1600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65069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Measuring Regional Impact &amp; Leverage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Grant Project Performance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95081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66354"/>
              </p:ext>
            </p:extLst>
          </p:nvPr>
        </p:nvGraphicFramePr>
        <p:xfrm>
          <a:off x="419100" y="1219200"/>
          <a:ext cx="8420100" cy="4737260"/>
        </p:xfrm>
        <a:graphic>
          <a:graphicData uri="http://schemas.openxmlformats.org/drawingml/2006/table">
            <a:tbl>
              <a:tblPr>
                <a:tableStyleId>{72833802-FEF1-4C79-8D5D-14CF1EAF98D9}</a:tableStyleId>
              </a:tblPr>
              <a:tblGrid>
                <a:gridCol w="609600"/>
                <a:gridCol w="2633493"/>
                <a:gridCol w="1166027"/>
                <a:gridCol w="962981"/>
                <a:gridCol w="926150"/>
                <a:gridCol w="1131250"/>
                <a:gridCol w="990599"/>
              </a:tblGrid>
              <a:tr h="29407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LJA08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Evening Service Extension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DATA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$203,138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$100,000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$103,138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$100,000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94073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LJA08</a:t>
                      </a:r>
                      <a:endParaRPr lang="en-US" sz="1600" b="0" i="0" u="none" strike="noStrike" dirty="0" smtClean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Evening Service Extension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CHT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$101,098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$50,549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$50,549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$50,549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9407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LJA08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New Hope Commons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DATA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$145,986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$72,993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$72,993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$72,993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9126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LJA09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HS/Rogers Road Route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CHT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$169,936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$84,968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$84,968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$84,968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9407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LJA10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NS &amp; G Routes (night service) 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CHT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$118,534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$59,267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$59,267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$59,267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3177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LJA11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Durham County Access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Durham Co.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$239,858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$119,929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$119,929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9407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LJA11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Year-round Night Service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CHT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$291,332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$145,666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$145,666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$84,094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9407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LJA11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HS/Rogers Road Route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CHT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$84,817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$42,408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$42,408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$42,408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9407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LJA13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Elderly Travel &amp; Work Trips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DATA/DCSL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$124,500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$99,600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$24,900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9407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LJA13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Year-round Night Service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CHT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$135,954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$67,977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67,977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9407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LJA13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HS/Rogers Road Route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CHT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$73,416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$36,708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36,708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9407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LJA13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Bier Creek - Route 15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DATA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$189,392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$94,696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94,696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9407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LJA14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Pittsboro Express (PX) Route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CHT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$197,572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$98,786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98,786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9407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LJA14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Brier </a:t>
                      </a:r>
                      <a:r>
                        <a:rPr lang="en-US" sz="16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Creek- Rt. 15 </a:t>
                      </a:r>
                      <a:r>
                        <a:rPr lang="en-US" sz="16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US" sz="16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Expanded)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DATA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$461,270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$230,635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230,635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9407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LJA14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HS/Rogers Road Route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CHT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$70,390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$35,195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35,195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127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LJA14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Sunday </a:t>
                      </a:r>
                      <a:r>
                        <a:rPr lang="en-US" sz="16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Routes </a:t>
                      </a:r>
                      <a:r>
                        <a:rPr lang="en-US" sz="12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(400, 700, &amp; 800)                                                              </a:t>
                      </a:r>
                      <a:endParaRPr lang="en-US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TTA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$470,736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$235,368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235,368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52400" y="243068"/>
            <a:ext cx="8839200" cy="52322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DCHC MPO JARC Projects 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911423"/>
            <a:ext cx="8458200" cy="30777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Grant Year   Project Name                                Sub-recipient     Total Cost     Federal Share    Local Share    Expended </a:t>
            </a:r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600" y="6080166"/>
            <a:ext cx="868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chemeClr val="tx2">
                    <a:lumMod val="75000"/>
                  </a:schemeClr>
                </a:solidFill>
              </a:rPr>
              <a:t>*Federal share of grants expended as of June 30, 2014. </a:t>
            </a:r>
          </a:p>
          <a:p>
            <a:r>
              <a:rPr lang="en-US" sz="1200" i="1" dirty="0" smtClean="0">
                <a:solidFill>
                  <a:schemeClr val="tx2">
                    <a:lumMod val="75000"/>
                  </a:schemeClr>
                </a:solidFill>
              </a:rPr>
              <a:t>Figures </a:t>
            </a:r>
            <a:r>
              <a:rPr lang="en-US" sz="1200" i="1" dirty="0">
                <a:solidFill>
                  <a:schemeClr val="tx2">
                    <a:lumMod val="75000"/>
                  </a:schemeClr>
                </a:solidFill>
              </a:rPr>
              <a:t>do not </a:t>
            </a:r>
            <a:r>
              <a:rPr lang="en-US" sz="1200" i="1" dirty="0" smtClean="0">
                <a:solidFill>
                  <a:schemeClr val="tx2">
                    <a:lumMod val="75000"/>
                  </a:schemeClr>
                </a:solidFill>
              </a:rPr>
              <a:t>include federal share of </a:t>
            </a:r>
            <a:r>
              <a:rPr lang="en-US" sz="1200" i="1" dirty="0">
                <a:solidFill>
                  <a:schemeClr val="tx2">
                    <a:lumMod val="75000"/>
                  </a:schemeClr>
                </a:solidFill>
              </a:rPr>
              <a:t>MPO administrative </a:t>
            </a:r>
            <a:r>
              <a:rPr lang="en-US" sz="1200" i="1" dirty="0" smtClean="0">
                <a:solidFill>
                  <a:schemeClr val="tx2">
                    <a:lumMod val="75000"/>
                  </a:schemeClr>
                </a:solidFill>
              </a:rPr>
              <a:t>award of $157K. Awards for grants LJA13 and LJA14 were executed with FTA in June and September, 2014 respectively. Funds for LJA11 were re-allocated in March 2014 to current recipients.</a:t>
            </a:r>
            <a:endParaRPr lang="en-US" sz="1200" i="1" dirty="0">
              <a:solidFill>
                <a:schemeClr val="tx2">
                  <a:lumMod val="75000"/>
                </a:schemeClr>
              </a:solidFill>
            </a:endParaRPr>
          </a:p>
          <a:p>
            <a:endParaRPr lang="en-US" sz="12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795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" y="243068"/>
            <a:ext cx="8839200" cy="52322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DCHC MPO New Freedom Projects 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1021645"/>
            <a:ext cx="8610600" cy="276999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Grant Year                            Project Name                              Sub-recipient                   Total Cost      Federal Share    Local Share  Expended *</a:t>
            </a:r>
            <a:endParaRPr lang="en-US" sz="1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3611942"/>
              </p:ext>
            </p:extLst>
          </p:nvPr>
        </p:nvGraphicFramePr>
        <p:xfrm>
          <a:off x="304800" y="1324044"/>
          <a:ext cx="8610600" cy="35052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2303"/>
                <a:gridCol w="2820422"/>
                <a:gridCol w="1827475"/>
                <a:gridCol w="838200"/>
                <a:gridCol w="838200"/>
                <a:gridCol w="762000"/>
                <a:gridCol w="762000"/>
              </a:tblGrid>
              <a:tr h="18303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LNF08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52" marR="9152" marT="9152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Paratransit </a:t>
                      </a:r>
                      <a:r>
                        <a:rPr lang="en-US" sz="16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Eligibility </a:t>
                      </a:r>
                      <a:r>
                        <a:rPr lang="en-US" sz="16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Assessment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52" marR="9152" marT="9152" marB="0" anchor="b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DATA/TTA/CHT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52" marR="9152" marT="9152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$35,000 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52" marR="9152" marT="9152" marB="0" anchor="b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$17,500 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52" marR="9152" marT="9152" marB="0" anchor="b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$17,500 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52" marR="9152" marT="9152" marB="0" anchor="b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$17,500 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52" marR="9152" marT="9152" marB="0" anchor="b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8303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LNF08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52" marR="9152" marT="9152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Senior Transit (feeder service)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52" marR="9152" marT="9152" marB="0" anchor="b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CHT &amp; OPT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52" marR="9152" marT="9152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97,600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52" marR="9152" marT="9152" marB="0" anchor="b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48,800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52" marR="9152" marT="9152" marB="0" anchor="b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48,800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52" marR="9152" marT="9152" marB="0" anchor="b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48,800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52" marR="9152" marT="9152" marB="0" anchor="b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8303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LNF09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52" marR="9152" marT="9152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ACCESS Taxicab Medical Trip Program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52" marR="9152" marT="9152" marB="0" anchor="b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DATA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52" marR="9152" marT="9152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140,760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52" marR="9152" marT="9152" marB="0" anchor="b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70,380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52" marR="9152" marT="9152" marB="0" anchor="b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70,380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52" marR="9152" marT="9152" marB="0" anchor="b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70,380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52" marR="9152" marT="9152" marB="0" anchor="b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8303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LNF09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52" marR="9152" marT="9152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Elderly Travel Training/Mobility Management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52" marR="9152" marT="9152" marB="0" anchor="b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Durham Center for Senior Life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52" marR="9152" marT="9152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52,513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52" marR="9152" marT="9152" marB="0" anchor="b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33,540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52" marR="9152" marT="9152" marB="0" anchor="b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18,973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52" marR="9152" marT="9152" marB="0" anchor="b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23,067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52" marR="9152" marT="9152" marB="0" anchor="b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8303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LNF09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52" marR="9152" marT="9152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Regional Call Center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52" marR="9152" marT="9152" marB="0" anchor="b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CHT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52" marR="9152" marT="9152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50,614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52" marR="9152" marT="9152" marB="0" anchor="b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40,491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52" marR="9152" marT="9152" marB="0" anchor="b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10,123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52" marR="9152" marT="9152" marB="0" anchor="b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40,491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52" marR="9152" marT="9152" marB="0" anchor="b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8303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LNF09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52" marR="9152" marT="9152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Mobility Manager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52" marR="9152" marT="9152" marB="0" anchor="b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CHT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52" marR="9152" marT="9152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70,000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52" marR="9152" marT="9152" marB="0" anchor="b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35,000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52" marR="9152" marT="9152" marB="0" anchor="b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35,000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52" marR="9152" marT="9152" marB="0" anchor="b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35,000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52" marR="9152" marT="9152" marB="0" anchor="b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8303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LNF11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52" marR="9152" marT="9152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Regional Call Center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52" marR="9152" marT="9152" marB="0" anchor="b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CHT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52" marR="9152" marT="9152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132,000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52" marR="9152" marT="9152" marB="0" anchor="b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66,000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52" marR="9152" marT="9152" marB="0" anchor="b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66,000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52" marR="9152" marT="9152" marB="0" anchor="b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66,000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52" marR="9152" marT="9152" marB="0" anchor="b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8303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LNF11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52" marR="9152" marT="9152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ACCESS Taxicab Medical Trip Program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52" marR="9152" marT="9152" marB="0" anchor="b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DATA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52" marR="9152" marT="9152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109,200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52" marR="9152" marT="9152" marB="0" anchor="b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54,600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52" marR="9152" marT="9152" marB="0" anchor="b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54,600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52" marR="9152" marT="9152" marB="0" anchor="b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54,600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52" marR="9152" marT="9152" marB="0" anchor="b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8303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LNF13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52" marR="9152" marT="9152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Regional Call Center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52" marR="9152" marT="9152" marB="0" anchor="b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DATA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52" marR="9152" marT="9152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131,226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52" marR="9152" marT="9152" marB="0" anchor="b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104,981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52" marR="9152" marT="9152" marB="0" anchor="b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26,245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52" marR="9152" marT="9152" marB="0" anchor="b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52" marR="9152" marT="9152" marB="0" anchor="b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8303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LNF13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52" marR="9152" marT="9152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Elderly Travel Training/Mobility Management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52" marR="9152" marT="9152" marB="0" anchor="b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Durham Center for Senior Life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52" marR="9152" marT="9152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30,000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52" marR="9152" marT="9152" marB="0" anchor="b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24,000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52" marR="9152" marT="9152" marB="0" anchor="b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6,000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52" marR="9152" marT="9152" marB="0" anchor="b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52" marR="9152" marT="9152" marB="0" anchor="b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81584" y="5939135"/>
            <a:ext cx="83576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*</a:t>
            </a:r>
            <a:r>
              <a:rPr lang="en-US" sz="1400" i="1" dirty="0" smtClean="0">
                <a:solidFill>
                  <a:schemeClr val="tx2">
                    <a:lumMod val="75000"/>
                  </a:schemeClr>
                </a:solidFill>
              </a:rPr>
              <a:t>Federal Share of grants expended as of June 30, 2014. </a:t>
            </a:r>
          </a:p>
          <a:p>
            <a:r>
              <a:rPr lang="en-US" sz="1400" i="1" dirty="0" smtClean="0">
                <a:solidFill>
                  <a:schemeClr val="tx2">
                    <a:lumMod val="75000"/>
                  </a:schemeClr>
                </a:solidFill>
              </a:rPr>
              <a:t>Figures </a:t>
            </a:r>
            <a:r>
              <a:rPr lang="en-US" sz="1400" i="1" dirty="0">
                <a:solidFill>
                  <a:schemeClr val="tx2">
                    <a:lumMod val="75000"/>
                  </a:schemeClr>
                </a:solidFill>
              </a:rPr>
              <a:t>do not </a:t>
            </a:r>
            <a:r>
              <a:rPr lang="en-US" sz="1400" i="1" dirty="0" smtClean="0">
                <a:solidFill>
                  <a:schemeClr val="tx2">
                    <a:lumMod val="75000"/>
                  </a:schemeClr>
                </a:solidFill>
              </a:rPr>
              <a:t>include federal share of MPO </a:t>
            </a:r>
            <a:r>
              <a:rPr lang="en-US" sz="1400" i="1" dirty="0">
                <a:solidFill>
                  <a:schemeClr val="tx2">
                    <a:lumMod val="75000"/>
                  </a:schemeClr>
                </a:solidFill>
              </a:rPr>
              <a:t>administrative grant </a:t>
            </a:r>
            <a:r>
              <a:rPr lang="en-US" sz="1400" i="1" dirty="0" smtClean="0">
                <a:solidFill>
                  <a:schemeClr val="tx2">
                    <a:lumMod val="75000"/>
                  </a:schemeClr>
                </a:solidFill>
              </a:rPr>
              <a:t>award of $42K. </a:t>
            </a:r>
          </a:p>
          <a:p>
            <a:r>
              <a:rPr lang="en-US" sz="1400" i="1" dirty="0" smtClean="0">
                <a:solidFill>
                  <a:schemeClr val="tx2">
                    <a:lumMod val="75000"/>
                  </a:schemeClr>
                </a:solidFill>
              </a:rPr>
              <a:t>Grant LNF13 was executed with FTA at current funding levels in June 2014. </a:t>
            </a:r>
            <a:endParaRPr lang="en-US" sz="14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952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243068"/>
            <a:ext cx="8839200" cy="95410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DCHC MPO 5310 Projects*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FFY13 &amp; FFY14 Apportionments 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1868" y="1749623"/>
            <a:ext cx="8669731" cy="30777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Project Name                                 Sub-recipient                                 Total Cost         Fed. Share    Local Share   Expended**</a:t>
            </a:r>
            <a:endParaRPr lang="en-US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0083858"/>
              </p:ext>
            </p:extLst>
          </p:nvPr>
        </p:nvGraphicFramePr>
        <p:xfrm>
          <a:off x="321869" y="2081284"/>
          <a:ext cx="8669732" cy="23457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41129"/>
                <a:gridCol w="2242172"/>
                <a:gridCol w="1046346"/>
                <a:gridCol w="896868"/>
                <a:gridCol w="1121086"/>
                <a:gridCol w="822131"/>
              </a:tblGrid>
              <a:tr h="50951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EZ Rider Senior Shuttle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CHT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$216,000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$108,000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$108,000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1967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OnBoard Access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Durham County Access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$125,000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$100,000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$25,000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75843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Orange County STEAMM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Orange County Dept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          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on Aging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$162,500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$130,000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$32,500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- 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DATA ACCESS Mobility 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Management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DATA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$136,000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$108,800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$27,200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21869" y="5105400"/>
            <a:ext cx="8839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chemeClr val="tx2">
                    <a:lumMod val="75000"/>
                  </a:schemeClr>
                </a:solidFill>
              </a:rPr>
              <a:t>**Federal share of grants expended as of June 30, 2014.  </a:t>
            </a:r>
          </a:p>
          <a:p>
            <a:r>
              <a:rPr lang="en-US" sz="1400" i="1" dirty="0" smtClean="0">
                <a:solidFill>
                  <a:schemeClr val="tx2">
                    <a:lumMod val="75000"/>
                  </a:schemeClr>
                </a:solidFill>
              </a:rPr>
              <a:t>Grant application is awaiting FTA approval. </a:t>
            </a:r>
          </a:p>
          <a:p>
            <a:r>
              <a:rPr lang="en-US" sz="1400" i="1" dirty="0" smtClean="0">
                <a:solidFill>
                  <a:schemeClr val="tx2">
                    <a:lumMod val="75000"/>
                  </a:schemeClr>
                </a:solidFill>
              </a:rPr>
              <a:t>Figures do not include federal share of MPO  administrative grant award of $28K.</a:t>
            </a:r>
            <a:endParaRPr lang="en-US" sz="1400" i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067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JARC – Regional Impact 2008-14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3924427032"/>
              </p:ext>
            </p:extLst>
          </p:nvPr>
        </p:nvGraphicFramePr>
        <p:xfrm>
          <a:off x="685800" y="2057400"/>
          <a:ext cx="6909316" cy="388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524000" y="1600200"/>
            <a:ext cx="6278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  <a:latin typeface="Candara" panose="020E0502030303020204" pitchFamily="34" charset="0"/>
              </a:rPr>
              <a:t>JARC Grant Funds Programmed in DCHC MPO Region</a:t>
            </a:r>
          </a:p>
          <a:p>
            <a:pPr algn="ctr"/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  <a:latin typeface="Candara" panose="020E0502030303020204" pitchFamily="34" charset="0"/>
              </a:rPr>
              <a:t>2008-2014*</a:t>
            </a:r>
            <a:endParaRPr lang="en-US" sz="2000" b="1" dirty="0">
              <a:solidFill>
                <a:schemeClr val="accent2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38799" y="2308086"/>
            <a:ext cx="12801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$3,077,929</a:t>
            </a:r>
            <a:endParaRPr lang="en-US" sz="1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81400" y="3265852"/>
            <a:ext cx="12801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$1,574,745</a:t>
            </a:r>
            <a:endParaRPr lang="en-US" sz="1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62600" y="3641719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$1,503,183</a:t>
            </a:r>
            <a:endParaRPr lang="en-US" sz="1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19800" y="3998086"/>
            <a:ext cx="129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$494,279</a:t>
            </a:r>
            <a:endParaRPr lang="en-US" sz="1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5867400"/>
            <a:ext cx="891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chemeClr val="tx2">
                    <a:lumMod val="75000"/>
                  </a:schemeClr>
                </a:solidFill>
              </a:rPr>
              <a:t>* Totals represent the full expenditure of grant funds at closeout.</a:t>
            </a:r>
          </a:p>
          <a:p>
            <a:r>
              <a:rPr lang="en-US" sz="1200" i="1" dirty="0" smtClean="0">
                <a:solidFill>
                  <a:schemeClr val="tx2">
                    <a:lumMod val="75000"/>
                  </a:schemeClr>
                </a:solidFill>
              </a:rPr>
              <a:t>** Federal Share of project costs expended through June 30, 2014, but not including MPO administrative costs reimbursed to date. </a:t>
            </a:r>
          </a:p>
          <a:p>
            <a:r>
              <a:rPr lang="en-US" sz="1200" i="1" dirty="0">
                <a:solidFill>
                  <a:schemeClr val="tx2">
                    <a:lumMod val="75000"/>
                  </a:schemeClr>
                </a:solidFill>
              </a:rPr>
              <a:t>Figure in column 2 does not include federal share of MPO administrative costs of $</a:t>
            </a:r>
            <a:r>
              <a:rPr lang="en-US" sz="1200" i="1" dirty="0" smtClean="0">
                <a:solidFill>
                  <a:schemeClr val="tx2">
                    <a:lumMod val="75000"/>
                  </a:schemeClr>
                </a:solidFill>
              </a:rPr>
              <a:t>157K.</a:t>
            </a:r>
            <a:endParaRPr lang="en-US" sz="1200" i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1200" i="1" dirty="0" smtClean="0">
                <a:solidFill>
                  <a:schemeClr val="tx2">
                    <a:lumMod val="75000"/>
                  </a:schemeClr>
                </a:solidFill>
              </a:rPr>
              <a:t>Commitment of $1,503,183  local funds leveraged $1,574,745 federal funds. </a:t>
            </a:r>
            <a:endParaRPr lang="en-US" sz="1200" i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905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Freedom – Regional Impact                      2008-14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2541786805"/>
              </p:ext>
            </p:extLst>
          </p:nvPr>
        </p:nvGraphicFramePr>
        <p:xfrm>
          <a:off x="1524000" y="2064612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133600" y="2360801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$ 848,913</a:t>
            </a:r>
            <a:endParaRPr lang="en-US" sz="1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76600" y="3276600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$ 495,292</a:t>
            </a:r>
            <a:endParaRPr lang="en-US" sz="1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33900" y="3657600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$ 353,621</a:t>
            </a:r>
            <a:endParaRPr lang="en-US" sz="1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4400" y="1600200"/>
            <a:ext cx="72047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  <a:latin typeface="Candara" panose="020E0502030303020204" pitchFamily="34" charset="0"/>
              </a:rPr>
              <a:t>New Freedom Grant Funds Programmed in DCHC MPO Region</a:t>
            </a:r>
          </a:p>
          <a:p>
            <a:pPr algn="ctr"/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  <a:latin typeface="Candara" panose="020E0502030303020204" pitchFamily="34" charset="0"/>
              </a:rPr>
              <a:t>2008-2014*</a:t>
            </a:r>
            <a:endParaRPr lang="en-US" sz="2000" b="1" dirty="0">
              <a:solidFill>
                <a:schemeClr val="accent2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4400" y="2542341"/>
            <a:ext cx="12954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2">
                    <a:lumMod val="75000"/>
                  </a:schemeClr>
                </a:solidFill>
              </a:rPr>
              <a:t>$900,000</a:t>
            </a:r>
          </a:p>
          <a:p>
            <a:endParaRPr lang="en-US" sz="1400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sz="1400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sz="1400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1400" dirty="0" smtClean="0">
                <a:solidFill>
                  <a:schemeClr val="accent2">
                    <a:lumMod val="75000"/>
                  </a:schemeClr>
                </a:solidFill>
              </a:rPr>
              <a:t>$500,000</a:t>
            </a:r>
          </a:p>
          <a:p>
            <a:endParaRPr lang="en-US" sz="1400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sz="1400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sz="1400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1400" dirty="0" smtClean="0">
                <a:solidFill>
                  <a:schemeClr val="accent2">
                    <a:lumMod val="75000"/>
                  </a:schemeClr>
                </a:solidFill>
              </a:rPr>
              <a:t>$300,000</a:t>
            </a:r>
            <a:endParaRPr lang="en-US" sz="1400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sz="1400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sz="1400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sz="1400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sz="1400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05500" y="3657600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$ 355,838</a:t>
            </a:r>
            <a:endParaRPr lang="en-US" sz="1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5943600"/>
            <a:ext cx="8686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smtClean="0">
                <a:solidFill>
                  <a:schemeClr val="accent2">
                    <a:lumMod val="50000"/>
                  </a:schemeClr>
                </a:solidFill>
              </a:rPr>
              <a:t>*The totals represent the full expenditure of grant funds at grant closeout.   </a:t>
            </a:r>
          </a:p>
          <a:p>
            <a:r>
              <a:rPr lang="en-US" sz="1100" i="1" dirty="0" smtClean="0">
                <a:solidFill>
                  <a:schemeClr val="accent2">
                    <a:lumMod val="50000"/>
                  </a:schemeClr>
                </a:solidFill>
              </a:rPr>
              <a:t>** Federal share of project costs expended through June 30, 2014, but not including MPO administrative costs reimbursed to date. </a:t>
            </a:r>
          </a:p>
          <a:p>
            <a:r>
              <a:rPr lang="en-US" sz="1100" i="1" dirty="0" smtClean="0">
                <a:solidFill>
                  <a:schemeClr val="accent2">
                    <a:lumMod val="50000"/>
                  </a:schemeClr>
                </a:solidFill>
              </a:rPr>
              <a:t>Figure in column 2 does not include federal share of MPO administrative costs of $42K. </a:t>
            </a:r>
          </a:p>
          <a:p>
            <a:r>
              <a:rPr lang="en-US" sz="1100" i="1" dirty="0" smtClean="0">
                <a:solidFill>
                  <a:schemeClr val="accent2">
                    <a:lumMod val="50000"/>
                  </a:schemeClr>
                </a:solidFill>
              </a:rPr>
              <a:t>Commitment of $353,621 in local funds leveraged $495,292 in federal funds.</a:t>
            </a:r>
            <a:endParaRPr lang="en-US" sz="1100" i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093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5310 Grant – Regional Impact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1484197881"/>
              </p:ext>
            </p:extLst>
          </p:nvPr>
        </p:nvGraphicFramePr>
        <p:xfrm>
          <a:off x="1600200" y="1884922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352800" y="2506246"/>
            <a:ext cx="129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$ 667,890</a:t>
            </a:r>
            <a:endParaRPr lang="en-US" sz="1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29200" y="3276600"/>
            <a:ext cx="129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$ 475,190</a:t>
            </a:r>
            <a:endParaRPr lang="en-US" sz="1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05600" y="4429711"/>
            <a:ext cx="129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$ 192,700</a:t>
            </a:r>
            <a:endParaRPr lang="en-US" sz="1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4400" y="1676400"/>
            <a:ext cx="72047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  <a:latin typeface="Candara" panose="020E0502030303020204" pitchFamily="34" charset="0"/>
              </a:rPr>
              <a:t>5310 Grant Funds Programmed in DCHC MPO Region in 2014*</a:t>
            </a:r>
            <a:endParaRPr lang="en-US" sz="2000" b="1" dirty="0">
              <a:solidFill>
                <a:schemeClr val="accent2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48267" y="5943600"/>
            <a:ext cx="746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* These grant projects were approved by the MPO in September 2014 and await FTA approval. Amounts include MPO administration funds.</a:t>
            </a:r>
            <a:endParaRPr lang="en-US" sz="1400" i="1" dirty="0">
              <a:solidFill>
                <a:schemeClr val="tx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0118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4574524" y="3429000"/>
            <a:ext cx="4417076" cy="1676400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152400" y="5105400"/>
            <a:ext cx="4419600" cy="1600199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152400" y="1447800"/>
            <a:ext cx="4419600" cy="1981200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676400" y="1840721"/>
            <a:ext cx="3048000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sz="2000" u="sng" dirty="0" smtClean="0">
                <a:solidFill>
                  <a:schemeClr val="accent2">
                    <a:lumMod val="75000"/>
                  </a:schemeClr>
                </a:solidFill>
              </a:rPr>
              <a:t>JARC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  $621,525 </a:t>
            </a:r>
          </a:p>
          <a:p>
            <a:pPr>
              <a:lnSpc>
                <a:spcPct val="125000"/>
              </a:lnSpc>
            </a:pPr>
            <a:r>
              <a:rPr lang="en-US" sz="2000" u="sng" dirty="0" smtClean="0">
                <a:solidFill>
                  <a:schemeClr val="accent1">
                    <a:lumMod val="75000"/>
                  </a:schemeClr>
                </a:solidFill>
              </a:rPr>
              <a:t>New Freedom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  $190,291  </a:t>
            </a:r>
          </a:p>
          <a:p>
            <a:pPr>
              <a:lnSpc>
                <a:spcPct val="125000"/>
              </a:lnSpc>
            </a:pPr>
            <a:r>
              <a:rPr lang="en-US" sz="2000" u="sng" dirty="0" smtClean="0">
                <a:solidFill>
                  <a:schemeClr val="accent5">
                    <a:lumMod val="75000"/>
                  </a:schemeClr>
                </a:solidFill>
              </a:rPr>
              <a:t>5310</a:t>
            </a:r>
            <a:r>
              <a:rPr lang="en-US" sz="2000" dirty="0" smtClean="0">
                <a:solidFill>
                  <a:schemeClr val="accent5">
                    <a:lumMod val="75000"/>
                  </a:schemeClr>
                </a:solidFill>
              </a:rPr>
              <a:t>  $108,000</a:t>
            </a:r>
            <a:endParaRPr lang="en-US" sz="2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28125" y="4050268"/>
            <a:ext cx="17438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 smtClean="0">
                <a:solidFill>
                  <a:schemeClr val="accent2">
                    <a:lumMod val="75000"/>
                  </a:schemeClr>
                </a:solidFill>
              </a:rPr>
              <a:t>JARC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$235,368</a:t>
            </a:r>
          </a:p>
        </p:txBody>
      </p:sp>
      <p:sp>
        <p:nvSpPr>
          <p:cNvPr id="4" name="Rectangle 3"/>
          <p:cNvSpPr/>
          <p:nvPr/>
        </p:nvSpPr>
        <p:spPr>
          <a:xfrm>
            <a:off x="5562601" y="2209800"/>
            <a:ext cx="3047999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sz="2000" u="sng" dirty="0" smtClean="0">
                <a:solidFill>
                  <a:schemeClr val="accent2">
                    <a:lumMod val="75000"/>
                  </a:schemeClr>
                </a:solidFill>
              </a:rPr>
              <a:t>JARC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  $587,964  </a:t>
            </a:r>
          </a:p>
          <a:p>
            <a:pPr>
              <a:lnSpc>
                <a:spcPct val="125000"/>
              </a:lnSpc>
            </a:pPr>
            <a:r>
              <a:rPr lang="en-US" sz="2000" u="sng" dirty="0" smtClean="0">
                <a:solidFill>
                  <a:schemeClr val="accent1">
                    <a:lumMod val="75000"/>
                  </a:schemeClr>
                </a:solidFill>
              </a:rPr>
              <a:t>New Freedom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  $233,820   </a:t>
            </a:r>
          </a:p>
          <a:p>
            <a:pPr>
              <a:lnSpc>
                <a:spcPct val="125000"/>
              </a:lnSpc>
            </a:pPr>
            <a:r>
              <a:rPr lang="en-US" sz="2000" u="sng" dirty="0" smtClean="0">
                <a:solidFill>
                  <a:schemeClr val="accent5">
                    <a:lumMod val="75000"/>
                  </a:schemeClr>
                </a:solidFill>
              </a:rPr>
              <a:t>5310</a:t>
            </a:r>
            <a:r>
              <a:rPr lang="en-US" sz="2000" dirty="0" smtClean="0">
                <a:solidFill>
                  <a:schemeClr val="accent5">
                    <a:lumMod val="75000"/>
                  </a:schemeClr>
                </a:solidFill>
              </a:rPr>
              <a:t>  $108,800</a:t>
            </a:r>
            <a:endParaRPr lang="en-US" sz="2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400800" y="3733800"/>
            <a:ext cx="2286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u="sng" dirty="0" smtClean="0">
                <a:solidFill>
                  <a:schemeClr val="accent2">
                    <a:lumMod val="75000"/>
                  </a:schemeClr>
                </a:solidFill>
              </a:rPr>
              <a:t>JARC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  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$119,929  </a:t>
            </a:r>
            <a:endParaRPr lang="en-US" sz="20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000" u="sng" dirty="0" smtClean="0">
                <a:solidFill>
                  <a:schemeClr val="accent5">
                    <a:lumMod val="75000"/>
                  </a:schemeClr>
                </a:solidFill>
              </a:rPr>
              <a:t>5310</a:t>
            </a:r>
            <a:r>
              <a:rPr lang="en-US" sz="2000" dirty="0" smtClean="0">
                <a:solidFill>
                  <a:schemeClr val="accent5">
                    <a:lumMod val="75000"/>
                  </a:schemeClr>
                </a:solidFill>
              </a:rPr>
              <a:t>  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$100,000</a:t>
            </a:r>
          </a:p>
        </p:txBody>
      </p:sp>
      <p:sp>
        <p:nvSpPr>
          <p:cNvPr id="6" name="Rectangle 5"/>
          <p:cNvSpPr/>
          <p:nvPr/>
        </p:nvSpPr>
        <p:spPr>
          <a:xfrm>
            <a:off x="1703112" y="5462826"/>
            <a:ext cx="279268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5000"/>
              </a:lnSpc>
            </a:pPr>
            <a:r>
              <a:rPr lang="en-US" sz="2000" u="sng" dirty="0" smtClean="0">
                <a:solidFill>
                  <a:schemeClr val="accent2">
                    <a:lumMod val="75000"/>
                  </a:schemeClr>
                </a:solidFill>
              </a:rPr>
              <a:t>JARC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  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$9,960 </a:t>
            </a:r>
            <a:endParaRPr lang="en-US" sz="20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>
              <a:lnSpc>
                <a:spcPct val="125000"/>
              </a:lnSpc>
            </a:pPr>
            <a:r>
              <a:rPr lang="en-US" sz="2000" u="sng" dirty="0" smtClean="0">
                <a:solidFill>
                  <a:schemeClr val="accent1">
                    <a:lumMod val="75000"/>
                  </a:schemeClr>
                </a:solidFill>
              </a:rPr>
              <a:t>New Freedom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  $48,726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 idx="4294967295"/>
          </p:nvPr>
        </p:nvSpPr>
        <p:spPr>
          <a:xfrm>
            <a:off x="152400" y="152400"/>
            <a:ext cx="8836676" cy="1295400"/>
          </a:xfrm>
          <a:solidFill>
            <a:schemeClr val="tx2"/>
          </a:solidFill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FEDERAL SHARE Grant Totals </a:t>
            </a:r>
            <a:b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 Sub-recipient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 descr="C:\Users\sherryta\Desktop\Triangle_transit_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14" y="3824335"/>
            <a:ext cx="2589712" cy="885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904999"/>
            <a:ext cx="1516567" cy="92804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378" y="1516721"/>
            <a:ext cx="2618822" cy="7692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1" y="3625715"/>
            <a:ext cx="1371600" cy="13534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229073"/>
            <a:ext cx="1415435" cy="133577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544" y="5007338"/>
            <a:ext cx="4120056" cy="1557514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5334000" y="6157937"/>
            <a:ext cx="36181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000" u="sng" dirty="0">
                <a:solidFill>
                  <a:schemeClr val="accent5">
                    <a:lumMod val="75000"/>
                  </a:schemeClr>
                </a:solidFill>
              </a:rPr>
              <a:t>5310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  $</a:t>
            </a:r>
            <a:r>
              <a:rPr lang="en-US" sz="2000" dirty="0" smtClean="0">
                <a:solidFill>
                  <a:schemeClr val="accent5">
                    <a:lumMod val="75000"/>
                  </a:schemeClr>
                </a:solidFill>
              </a:rPr>
              <a:t>130,000</a:t>
            </a:r>
            <a:endParaRPr lang="en-US" sz="20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62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Metrics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4724400" y="1858097"/>
            <a:ext cx="0" cy="4466503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029200" y="2506682"/>
            <a:ext cx="38862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Receive updates via quarterly reports.</a:t>
            </a:r>
          </a:p>
          <a:p>
            <a:pPr marL="342900" indent="-342900">
              <a:buAutoNum type="arabicPeriod"/>
            </a:pPr>
            <a:endParaRPr lang="en-US" dirty="0" smtClean="0">
              <a:solidFill>
                <a:schemeClr val="tx2">
                  <a:lumMod val="75000"/>
                </a:schemeClr>
              </a:solidFill>
              <a:latin typeface="Candara" panose="020E0502030303020204" pitchFamily="34" charset="0"/>
            </a:endParaRPr>
          </a:p>
          <a:p>
            <a:pPr marL="342900" indent="-342900">
              <a:buAutoNum type="arabicPeriod"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Review grant applications for individual goals and indicators.</a:t>
            </a:r>
          </a:p>
          <a:p>
            <a:pPr marL="342900" indent="-342900">
              <a:buAutoNum type="arabicPeriod"/>
            </a:pPr>
            <a:endParaRPr lang="en-US" dirty="0" smtClean="0">
              <a:solidFill>
                <a:schemeClr val="tx2">
                  <a:lumMod val="75000"/>
                </a:schemeClr>
              </a:solidFill>
              <a:latin typeface="Candara" panose="020E0502030303020204" pitchFamily="34" charset="0"/>
            </a:endParaRPr>
          </a:p>
          <a:p>
            <a:pPr marL="342900" indent="-342900">
              <a:buAutoNum type="arabicPeriod"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Compare grant application goals to actual grant indicators and other project accomplishments (annually).</a:t>
            </a:r>
          </a:p>
          <a:p>
            <a:pPr marL="342900" indent="-342900">
              <a:buAutoNum type="arabicPeriod"/>
            </a:pPr>
            <a:endParaRPr lang="en-US" dirty="0" smtClean="0">
              <a:solidFill>
                <a:schemeClr val="tx2">
                  <a:lumMod val="75000"/>
                </a:schemeClr>
              </a:solidFill>
              <a:latin typeface="Candara" panose="020E0502030303020204" pitchFamily="34" charset="0"/>
            </a:endParaRPr>
          </a:p>
          <a:p>
            <a:pPr marL="342900" indent="-342900">
              <a:buAutoNum type="arabicPeriod"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Provide feedback to grantees and report findings to FTA.</a:t>
            </a:r>
          </a:p>
          <a:p>
            <a:pPr marL="342900" indent="-342900">
              <a:buAutoNum type="arabicPeriod"/>
            </a:pPr>
            <a:endParaRPr lang="en-US" dirty="0" smtClean="0">
              <a:solidFill>
                <a:schemeClr val="tx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9164" y="2514600"/>
            <a:ext cx="3886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Performance Goal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– a targeted level of performance expressed as a tangible measurable objective.</a:t>
            </a:r>
          </a:p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* Each project has to achieve at least one goal of its particular grant </a:t>
            </a:r>
            <a:endParaRPr lang="en-US" dirty="0">
              <a:solidFill>
                <a:schemeClr val="tx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9164" y="4120277"/>
            <a:ext cx="40767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Performance Indicators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– quantitative value or characteristic used to measure outcomes. </a:t>
            </a:r>
          </a:p>
          <a:p>
            <a:pPr>
              <a:lnSpc>
                <a:spcPct val="70000"/>
              </a:lnSpc>
            </a:pPr>
            <a:endParaRPr lang="en-US" dirty="0" smtClean="0">
              <a:solidFill>
                <a:schemeClr val="tx2">
                  <a:lumMod val="75000"/>
                </a:schemeClr>
              </a:solidFill>
              <a:latin typeface="Candara" panose="020E0502030303020204" pitchFamily="34" charset="0"/>
            </a:endParaRPr>
          </a:p>
          <a:p>
            <a:r>
              <a:rPr lang="en-US" u="sng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Examples: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Ridership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Increases in service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Accessibility improvements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Quality of transportation services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5105400" y="1723303"/>
            <a:ext cx="3771900" cy="63889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MPO Evaluation Process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57200" y="1723303"/>
            <a:ext cx="3962400" cy="63889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Performance Measure Terminology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776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7010401" y="2819400"/>
            <a:ext cx="1981200" cy="1645920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Regional benefits to: </a:t>
            </a:r>
          </a:p>
          <a:p>
            <a:pPr marL="234950" indent="-234950">
              <a:buFont typeface="Wingdings" panose="05000000000000000000" pitchFamily="2" charset="2"/>
              <a:buChar char="§"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citizens</a:t>
            </a:r>
          </a:p>
          <a:p>
            <a:pPr marL="234950" indent="-234950">
              <a:buFont typeface="Wingdings" panose="05000000000000000000" pitchFamily="2" charset="2"/>
              <a:buChar char="§"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newcomers </a:t>
            </a:r>
          </a:p>
          <a:p>
            <a:pPr marL="234950" indent="-234950">
              <a:buFont typeface="Wingdings" panose="05000000000000000000" pitchFamily="2" charset="2"/>
              <a:buChar char="§"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visitors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Grant Projects on the Ground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68597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0" y="1828800"/>
            <a:ext cx="8305800" cy="4800600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Introduction to Human Services Transportation</a:t>
            </a:r>
          </a:p>
          <a:p>
            <a:pPr marL="627063" indent="0">
              <a:buNone/>
            </a:pPr>
            <a:r>
              <a:rPr lang="en-US" dirty="0"/>
              <a:t> </a:t>
            </a:r>
            <a:r>
              <a:rPr lang="en-US" dirty="0" smtClean="0"/>
              <a:t>  - </a:t>
            </a:r>
            <a:r>
              <a:rPr lang="en-US" sz="1800" dirty="0" smtClean="0"/>
              <a:t>What is Human Services Transportation?</a:t>
            </a:r>
          </a:p>
          <a:p>
            <a:pPr marL="627063" indent="0">
              <a:buNone/>
            </a:pPr>
            <a:r>
              <a:rPr lang="en-US" sz="1800" dirty="0"/>
              <a:t> </a:t>
            </a:r>
            <a:r>
              <a:rPr lang="en-US" sz="1800" dirty="0" smtClean="0"/>
              <a:t>  - FTA Requirements</a:t>
            </a:r>
          </a:p>
          <a:p>
            <a:pPr marL="627063" indent="0">
              <a:buNone/>
            </a:pPr>
            <a:endParaRPr lang="en-US" sz="1800" dirty="0" smtClean="0"/>
          </a:p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Grants utilized in the DCHC MPO</a:t>
            </a:r>
          </a:p>
          <a:p>
            <a:pPr marL="627063" indent="0">
              <a:buNone/>
            </a:pPr>
            <a:r>
              <a:rPr lang="en-US" dirty="0" smtClean="0"/>
              <a:t>   </a:t>
            </a:r>
            <a:r>
              <a:rPr lang="en-US" sz="1800" dirty="0" smtClean="0"/>
              <a:t>- Overview of JARC, New Freedom, &amp; Section 5310 Grants</a:t>
            </a:r>
          </a:p>
          <a:p>
            <a:pPr marL="627063" indent="0">
              <a:buNone/>
            </a:pPr>
            <a:endParaRPr lang="en-US" sz="1800" dirty="0" smtClean="0"/>
          </a:p>
          <a:p>
            <a:r>
              <a:rPr lang="en-US" sz="1800" dirty="0">
                <a:solidFill>
                  <a:schemeClr val="tx2">
                    <a:lumMod val="75000"/>
                  </a:schemeClr>
                </a:solidFill>
              </a:rPr>
              <a:t>Grant Project Performance</a:t>
            </a:r>
          </a:p>
          <a:p>
            <a:pPr marL="569913" indent="0">
              <a:buNone/>
            </a:pPr>
            <a:r>
              <a:rPr lang="en-US" sz="1800" dirty="0"/>
              <a:t>   - Regional impact</a:t>
            </a:r>
          </a:p>
          <a:p>
            <a:pPr marL="569913" indent="0">
              <a:buNone/>
            </a:pPr>
            <a:r>
              <a:rPr lang="en-US" sz="1800" dirty="0"/>
              <a:t>   - Local government </a:t>
            </a:r>
            <a:r>
              <a:rPr lang="en-US" sz="1800" dirty="0" smtClean="0"/>
              <a:t>leverage</a:t>
            </a:r>
          </a:p>
          <a:p>
            <a:pPr marL="569913" indent="0">
              <a:buNone/>
            </a:pPr>
            <a:r>
              <a:rPr lang="en-US" sz="1800" dirty="0"/>
              <a:t> </a:t>
            </a:r>
            <a:r>
              <a:rPr lang="en-US" sz="1800" dirty="0" smtClean="0"/>
              <a:t>  - Performance Metrics</a:t>
            </a:r>
            <a:endParaRPr lang="en-US" sz="1800" dirty="0"/>
          </a:p>
          <a:p>
            <a:pPr marL="627063" indent="0">
              <a:buNone/>
            </a:pPr>
            <a:endParaRPr lang="en-US" sz="1800" dirty="0" smtClean="0"/>
          </a:p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Grant Projects on the Ground</a:t>
            </a:r>
          </a:p>
          <a:p>
            <a:pPr marL="628650" indent="0">
              <a:buNone/>
            </a:pPr>
            <a:r>
              <a:rPr lang="en-US" sz="1800" dirty="0"/>
              <a:t> </a:t>
            </a:r>
            <a:r>
              <a:rPr lang="en-US" sz="1800" dirty="0" smtClean="0"/>
              <a:t>  - Examples of projects by sub-recipient </a:t>
            </a:r>
          </a:p>
          <a:p>
            <a:pPr marL="628650" indent="0">
              <a:buNone/>
            </a:pPr>
            <a:r>
              <a:rPr lang="en-US" sz="1800" dirty="0"/>
              <a:t> </a:t>
            </a:r>
            <a:r>
              <a:rPr lang="en-US" sz="1800" dirty="0" smtClean="0"/>
              <a:t>  - Performance Measures (selected projects)</a:t>
            </a:r>
          </a:p>
          <a:p>
            <a:pPr marL="628650" indent="0">
              <a:buNone/>
            </a:pPr>
            <a:endParaRPr lang="en-US" sz="1800" dirty="0" smtClean="0"/>
          </a:p>
          <a:p>
            <a:pPr marL="4572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Presentation Overview</a:t>
            </a:r>
            <a:endParaRPr lang="en-US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59839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/>
          <p:cNvCxnSpPr/>
          <p:nvPr/>
        </p:nvCxnSpPr>
        <p:spPr>
          <a:xfrm flipH="1" flipV="1">
            <a:off x="1981200" y="2884714"/>
            <a:ext cx="5334000" cy="3135086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1981200" y="2579190"/>
            <a:ext cx="5253306" cy="260241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MPO human services Projects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Oval 5"/>
          <p:cNvSpPr/>
          <p:nvPr/>
        </p:nvSpPr>
        <p:spPr>
          <a:xfrm>
            <a:off x="609600" y="1644690"/>
            <a:ext cx="1972212" cy="1779934"/>
          </a:xfrm>
          <a:prstGeom prst="ellipse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Employment Related Projects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Oval 9"/>
          <p:cNvSpPr/>
          <p:nvPr/>
        </p:nvSpPr>
        <p:spPr>
          <a:xfrm>
            <a:off x="3048000" y="2667000"/>
            <a:ext cx="2523588" cy="2558505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Human Services Transit </a:t>
            </a:r>
            <a:endParaRPr lang="en-US" sz="28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38400" y="5424091"/>
            <a:ext cx="2300785" cy="95410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Regional Focus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Multiple Partners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Improve use of transit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Better 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l</a:t>
            </a: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everage of funds</a:t>
            </a:r>
            <a:endParaRPr lang="en-US" sz="1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40600" y="5901144"/>
            <a:ext cx="19441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Exceed ADA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Increase mobility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Workforce transit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791200" y="3429000"/>
            <a:ext cx="32855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Exceed ADA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Increase mobility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Increase access to fixed-route services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Decrease reliance on paratransit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74880" y="3523446"/>
            <a:ext cx="27670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Suburban job access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Late night service increases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Weekend service increases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Decrease barriers to jobs</a:t>
            </a:r>
          </a:p>
        </p:txBody>
      </p:sp>
      <p:sp>
        <p:nvSpPr>
          <p:cNvPr id="16" name="Oval 15"/>
          <p:cNvSpPr/>
          <p:nvPr/>
        </p:nvSpPr>
        <p:spPr>
          <a:xfrm>
            <a:off x="6172200" y="1676400"/>
            <a:ext cx="1972212" cy="1779934"/>
          </a:xfrm>
          <a:prstGeom prst="ellipse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Senior Focused Projects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Oval 16"/>
          <p:cNvSpPr/>
          <p:nvPr/>
        </p:nvSpPr>
        <p:spPr>
          <a:xfrm>
            <a:off x="504502" y="4741783"/>
            <a:ext cx="1972212" cy="1779934"/>
          </a:xfrm>
          <a:prstGeom prst="ellipse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Partnerships &amp; Coordination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Oval 18"/>
          <p:cNvSpPr/>
          <p:nvPr/>
        </p:nvSpPr>
        <p:spPr>
          <a:xfrm>
            <a:off x="5571588" y="4648200"/>
            <a:ext cx="1972212" cy="1779934"/>
          </a:xfrm>
          <a:prstGeom prst="ellipse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Persons w/ Disabilities Focused Projects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0950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008495" y="-76200"/>
            <a:ext cx="1931670" cy="18288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Persons </a:t>
            </a:r>
            <a:r>
              <a:rPr lang="en-US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w/</a:t>
            </a:r>
            <a:br>
              <a:rPr lang="en-US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Disabilities focused Projects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97493" y="2139821"/>
            <a:ext cx="175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 Totals</a:t>
            </a:r>
          </a:p>
          <a:p>
            <a:pPr algn="ctr"/>
            <a:r>
              <a:rPr lang="en-US" sz="1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(Federal Share)</a:t>
            </a:r>
          </a:p>
          <a:p>
            <a:pPr algn="ctr"/>
            <a:r>
              <a:rPr lang="en-US" sz="140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2008-2014</a:t>
            </a:r>
            <a:endParaRPr lang="en-US" sz="1400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7173693" y="2996794"/>
            <a:ext cx="1676400" cy="0"/>
          </a:xfrm>
          <a:prstGeom prst="line">
            <a:avLst/>
          </a:prstGeom>
          <a:ln w="19050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/>
          <p:cNvSpPr txBox="1">
            <a:spLocks noGrp="1"/>
          </p:cNvSpPr>
          <p:nvPr>
            <p:ph type="body" sz="half" idx="2"/>
          </p:nvPr>
        </p:nvSpPr>
        <p:spPr>
          <a:xfrm>
            <a:off x="7086600" y="3282821"/>
            <a:ext cx="1981200" cy="309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Examples:</a:t>
            </a:r>
          </a:p>
          <a:p>
            <a:endParaRPr lang="en-US" sz="16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r>
              <a:rPr lang="en-US" sz="16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Durham County ACCESS</a:t>
            </a:r>
          </a:p>
          <a:p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$100,000</a:t>
            </a:r>
          </a:p>
          <a:p>
            <a:endParaRPr lang="en-US" sz="1600" dirty="0">
              <a:solidFill>
                <a:schemeClr val="tx2"/>
              </a:solidFill>
            </a:endParaRPr>
          </a:p>
          <a:p>
            <a:r>
              <a:rPr lang="en-US" sz="16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DATA Taxicab Medical Trip Program</a:t>
            </a:r>
          </a:p>
          <a:p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$124,980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1600" dirty="0">
              <a:solidFill>
                <a:schemeClr val="bg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80" y="4372452"/>
            <a:ext cx="2970152" cy="22276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7058">
            <a:off x="474301" y="1841962"/>
            <a:ext cx="2708468" cy="20313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9434">
            <a:off x="3499710" y="1727875"/>
            <a:ext cx="3359849" cy="25198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2396">
            <a:off x="3248124" y="3996837"/>
            <a:ext cx="3385049" cy="25387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109407" y="152400"/>
            <a:ext cx="679269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</a:rPr>
              <a:t>Durham County ACCESS</a:t>
            </a:r>
          </a:p>
          <a:p>
            <a:pPr algn="ctr"/>
            <a:r>
              <a:rPr lang="en-US" sz="3200" dirty="0" smtClean="0">
                <a:solidFill>
                  <a:schemeClr val="bg2"/>
                </a:solidFill>
              </a:rPr>
              <a:t>Seniors &amp; Individuals w/Disabilities</a:t>
            </a:r>
            <a:endParaRPr lang="en-US" sz="32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158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026372" y="88894"/>
            <a:ext cx="1972115" cy="1673352"/>
          </a:xfrm>
        </p:spPr>
        <p:txBody>
          <a:bodyPr/>
          <a:lstStyle/>
          <a:p>
            <a:pPr algn="ctr"/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Partnerships</a:t>
            </a:r>
            <a:b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 </a:t>
            </a:r>
            <a:b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Coordination</a:t>
            </a:r>
            <a:b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Projects*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 Placeholder 2"/>
          <p:cNvSpPr>
            <a:spLocks noGrp="1"/>
          </p:cNvSpPr>
          <p:nvPr>
            <p:ph type="body" sz="half" idx="2"/>
          </p:nvPr>
        </p:nvSpPr>
        <p:spPr>
          <a:xfrm>
            <a:off x="7075170" y="2590800"/>
            <a:ext cx="1916430" cy="2971800"/>
          </a:xfrm>
        </p:spPr>
        <p:txBody>
          <a:bodyPr>
            <a:norm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Examples:</a:t>
            </a:r>
          </a:p>
          <a:p>
            <a:r>
              <a:rPr lang="en-US" sz="1800" dirty="0" smtClean="0">
                <a:solidFill>
                  <a:schemeClr val="tx2"/>
                </a:solidFill>
              </a:rPr>
              <a:t>Regional Call Center</a:t>
            </a:r>
          </a:p>
          <a:p>
            <a:r>
              <a:rPr lang="en-US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$211,472</a:t>
            </a:r>
          </a:p>
          <a:p>
            <a:endParaRPr lang="en-US" sz="1800" dirty="0" smtClean="0">
              <a:solidFill>
                <a:schemeClr val="bg1"/>
              </a:solidFill>
            </a:endParaRPr>
          </a:p>
          <a:p>
            <a:r>
              <a:rPr lang="en-US" sz="1800" dirty="0">
                <a:solidFill>
                  <a:schemeClr val="tx2"/>
                </a:solidFill>
              </a:rPr>
              <a:t>Paratransit Eligibility Assessment</a:t>
            </a:r>
          </a:p>
          <a:p>
            <a:r>
              <a:rPr 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$17,500</a:t>
            </a:r>
          </a:p>
          <a:p>
            <a:endParaRPr lang="en-US" sz="1800" dirty="0" smtClean="0">
              <a:solidFill>
                <a:schemeClr val="bg1"/>
              </a:solidFill>
            </a:endParaRPr>
          </a:p>
          <a:p>
            <a:endParaRPr lang="en-US" sz="1800" dirty="0">
              <a:solidFill>
                <a:schemeClr val="bg1"/>
              </a:solidFill>
            </a:endParaRPr>
          </a:p>
          <a:p>
            <a:endParaRPr lang="en-US" sz="1800" dirty="0">
              <a:solidFill>
                <a:schemeClr val="bg1"/>
              </a:solidFill>
            </a:endParaRPr>
          </a:p>
          <a:p>
            <a:endParaRPr lang="en-US" sz="1800" dirty="0" smtClean="0">
              <a:solidFill>
                <a:schemeClr val="bg2"/>
              </a:solidFill>
            </a:endParaRPr>
          </a:p>
          <a:p>
            <a:endParaRPr lang="en-US" sz="1800" dirty="0">
              <a:solidFill>
                <a:schemeClr val="tx2"/>
              </a:solidFill>
            </a:endParaRPr>
          </a:p>
          <a:p>
            <a:endParaRPr lang="en-US" sz="1800" dirty="0" smtClean="0">
              <a:solidFill>
                <a:schemeClr val="tx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36130" y="1752600"/>
            <a:ext cx="175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</a:rPr>
              <a:t>Project Totals</a:t>
            </a:r>
          </a:p>
          <a:p>
            <a:pPr algn="ctr"/>
            <a:r>
              <a:rPr lang="en-US" sz="1400" dirty="0" smtClean="0">
                <a:solidFill>
                  <a:schemeClr val="tx2"/>
                </a:solidFill>
              </a:rPr>
              <a:t>(Federal Share)</a:t>
            </a:r>
          </a:p>
          <a:p>
            <a:pPr algn="ctr"/>
            <a:r>
              <a:rPr lang="en-US" sz="1400" dirty="0" smtClean="0">
                <a:solidFill>
                  <a:schemeClr val="tx2"/>
                </a:solidFill>
              </a:rPr>
              <a:t>2008-2014</a:t>
            </a:r>
            <a:endParaRPr lang="en-US" sz="1400" dirty="0">
              <a:solidFill>
                <a:schemeClr val="tx2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7136130" y="2583597"/>
            <a:ext cx="1752600" cy="0"/>
          </a:xfrm>
          <a:prstGeom prst="line">
            <a:avLst/>
          </a:prstGeom>
          <a:ln w="1905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7010400" y="5791200"/>
            <a:ext cx="198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* Multiple recipients  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    per project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" y="381000"/>
            <a:ext cx="6324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>
                <a:solidFill>
                  <a:schemeClr val="accent1">
                    <a:lumMod val="75000"/>
                  </a:schemeClr>
                </a:solidFill>
              </a:rPr>
              <a:t>GoTriangle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 Regional Call Center</a:t>
            </a:r>
          </a:p>
          <a:p>
            <a:pPr algn="ctr"/>
            <a:r>
              <a:rPr lang="en-US" sz="2000" dirty="0" smtClean="0">
                <a:solidFill>
                  <a:schemeClr val="tx2"/>
                </a:solidFill>
              </a:rPr>
              <a:t>Partners: TTA, CAT, CHT, DATA, &amp; C-Tran</a:t>
            </a:r>
            <a:endParaRPr lang="en-US" sz="2000" dirty="0">
              <a:solidFill>
                <a:schemeClr val="tx2"/>
              </a:solidFill>
            </a:endParaRPr>
          </a:p>
        </p:txBody>
      </p:sp>
      <p:pic>
        <p:nvPicPr>
          <p:cNvPr id="10" name="New TTA_web720p_clipchamp.com (2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599" y="1447800"/>
            <a:ext cx="6477001" cy="4800600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297907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100000">
                <p:cTn id="7" fill="remove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</a:t>
            </a:r>
            <a:r>
              <a:rPr lang="en-US" cap="none" dirty="0" smtClean="0"/>
              <a:t>o</a:t>
            </a:r>
            <a:r>
              <a:rPr lang="en-US" dirty="0" smtClean="0"/>
              <a:t>Triangle Regional Call Center</a:t>
            </a:r>
            <a:endParaRPr lang="en-US" dirty="0"/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1069674974"/>
              </p:ext>
            </p:extLst>
          </p:nvPr>
        </p:nvGraphicFramePr>
        <p:xfrm>
          <a:off x="457200" y="2286000"/>
          <a:ext cx="8382000" cy="34721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1219200" y="2376593"/>
            <a:ext cx="5894231" cy="1042227"/>
            <a:chOff x="1219200" y="2202728"/>
            <a:chExt cx="5894231" cy="1042227"/>
          </a:xfrm>
        </p:grpSpPr>
        <p:sp>
          <p:nvSpPr>
            <p:cNvPr id="5" name="TextBox 4"/>
            <p:cNvSpPr txBox="1"/>
            <p:nvPr/>
          </p:nvSpPr>
          <p:spPr>
            <a:xfrm>
              <a:off x="3505200" y="2296180"/>
              <a:ext cx="1295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chemeClr val="accent2">
                      <a:lumMod val="50000"/>
                    </a:schemeClr>
                  </a:solidFill>
                  <a:latin typeface="Candara" panose="020E0502030303020204" pitchFamily="34" charset="0"/>
                </a:rPr>
                <a:t>96%</a:t>
              </a:r>
            </a:p>
            <a:p>
              <a:pPr algn="ctr"/>
              <a:r>
                <a:rPr lang="en-US" sz="1400" dirty="0" smtClean="0">
                  <a:solidFill>
                    <a:schemeClr val="accent2">
                      <a:lumMod val="50000"/>
                    </a:schemeClr>
                  </a:solidFill>
                  <a:latin typeface="Candara" panose="020E0502030303020204" pitchFamily="34" charset="0"/>
                </a:rPr>
                <a:t>Answered</a:t>
              </a:r>
              <a:endParaRPr lang="en-US" sz="1400" dirty="0">
                <a:solidFill>
                  <a:schemeClr val="accent2">
                    <a:lumMod val="50000"/>
                  </a:schemeClr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362200" y="2286000"/>
              <a:ext cx="1295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chemeClr val="accent2">
                      <a:lumMod val="50000"/>
                    </a:schemeClr>
                  </a:solidFill>
                  <a:latin typeface="Candara" panose="020E0502030303020204" pitchFamily="34" charset="0"/>
                </a:rPr>
                <a:t>95%</a:t>
              </a:r>
            </a:p>
            <a:p>
              <a:pPr algn="ctr"/>
              <a:r>
                <a:rPr lang="en-US" sz="1400" dirty="0" smtClean="0">
                  <a:solidFill>
                    <a:schemeClr val="accent2">
                      <a:lumMod val="50000"/>
                    </a:schemeClr>
                  </a:solidFill>
                  <a:latin typeface="Candara" panose="020E0502030303020204" pitchFamily="34" charset="0"/>
                </a:rPr>
                <a:t>Answered</a:t>
              </a:r>
              <a:endParaRPr lang="en-US" sz="1400" dirty="0">
                <a:solidFill>
                  <a:schemeClr val="accent2">
                    <a:lumMod val="50000"/>
                  </a:schemeClr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219200" y="2721735"/>
              <a:ext cx="1295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chemeClr val="accent2">
                      <a:lumMod val="50000"/>
                    </a:schemeClr>
                  </a:solidFill>
                  <a:latin typeface="Candara" panose="020E0502030303020204" pitchFamily="34" charset="0"/>
                </a:rPr>
                <a:t>98%</a:t>
              </a:r>
            </a:p>
            <a:p>
              <a:pPr algn="ctr"/>
              <a:r>
                <a:rPr lang="en-US" sz="1400" dirty="0" smtClean="0">
                  <a:solidFill>
                    <a:schemeClr val="accent2">
                      <a:lumMod val="50000"/>
                    </a:schemeClr>
                  </a:solidFill>
                  <a:latin typeface="Candara" panose="020E0502030303020204" pitchFamily="34" charset="0"/>
                </a:rPr>
                <a:t>Answered</a:t>
              </a:r>
              <a:endParaRPr lang="en-US" sz="1400" dirty="0">
                <a:solidFill>
                  <a:schemeClr val="accent2">
                    <a:lumMod val="50000"/>
                  </a:schemeClr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648200" y="2202728"/>
              <a:ext cx="1295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chemeClr val="accent2">
                      <a:lumMod val="50000"/>
                    </a:schemeClr>
                  </a:solidFill>
                  <a:latin typeface="Candara" panose="020E0502030303020204" pitchFamily="34" charset="0"/>
                </a:rPr>
                <a:t>94%</a:t>
              </a:r>
            </a:p>
            <a:p>
              <a:pPr algn="ctr"/>
              <a:r>
                <a:rPr lang="en-US" sz="1400" dirty="0" smtClean="0">
                  <a:solidFill>
                    <a:schemeClr val="accent2">
                      <a:lumMod val="50000"/>
                    </a:schemeClr>
                  </a:solidFill>
                  <a:latin typeface="Candara" panose="020E0502030303020204" pitchFamily="34" charset="0"/>
                </a:rPr>
                <a:t>Answered</a:t>
              </a:r>
              <a:endParaRPr lang="en-US" sz="1400" dirty="0">
                <a:solidFill>
                  <a:schemeClr val="accent2">
                    <a:lumMod val="50000"/>
                  </a:schemeClr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818031" y="2296180"/>
              <a:ext cx="1295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chemeClr val="accent2">
                      <a:lumMod val="50000"/>
                    </a:schemeClr>
                  </a:solidFill>
                  <a:latin typeface="Candara" panose="020E0502030303020204" pitchFamily="34" charset="0"/>
                </a:rPr>
                <a:t>94%</a:t>
              </a:r>
            </a:p>
            <a:p>
              <a:pPr algn="ctr"/>
              <a:r>
                <a:rPr lang="en-US" sz="1400" dirty="0" smtClean="0">
                  <a:solidFill>
                    <a:schemeClr val="accent2">
                      <a:lumMod val="50000"/>
                    </a:schemeClr>
                  </a:solidFill>
                  <a:latin typeface="Candara" panose="020E0502030303020204" pitchFamily="34" charset="0"/>
                </a:rPr>
                <a:t>Answered</a:t>
              </a:r>
              <a:endParaRPr lang="en-US" sz="1400" dirty="0">
                <a:solidFill>
                  <a:schemeClr val="accent2">
                    <a:lumMod val="50000"/>
                  </a:schemeClr>
                </a:solidFill>
                <a:latin typeface="Candara" panose="020E0502030303020204" pitchFamily="34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52400" y="1752600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Fiscal Year Performance Measurement for Phone Calls 2010-2014</a:t>
            </a:r>
            <a:endParaRPr lang="en-US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5800" y="6194696"/>
            <a:ext cx="7924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  <a:latin typeface="Candara" panose="020E0502030303020204" pitchFamily="34" charset="0"/>
              </a:rPr>
              <a:t>*There is no performance goal for the number of calls received.</a:t>
            </a:r>
            <a:endParaRPr lang="en-US" sz="1400" dirty="0">
              <a:solidFill>
                <a:schemeClr val="accent2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95399" y="5743377"/>
            <a:ext cx="58180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990033"/>
                </a:solidFill>
                <a:latin typeface="Candara" panose="020E0502030303020204" pitchFamily="34" charset="0"/>
              </a:rPr>
              <a:t>Performance Measure:</a:t>
            </a:r>
            <a:r>
              <a:rPr lang="en-US" sz="1600" dirty="0" smtClean="0">
                <a:solidFill>
                  <a:srgbClr val="990033"/>
                </a:solidFill>
                <a:latin typeface="Candara" panose="020E0502030303020204" pitchFamily="34" charset="0"/>
              </a:rPr>
              <a:t> 95% of calls answered</a:t>
            </a:r>
            <a:endParaRPr lang="en-US" sz="1600" dirty="0">
              <a:solidFill>
                <a:srgbClr val="990033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00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010400" y="36786"/>
            <a:ext cx="2133600" cy="1368552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Senior</a:t>
            </a:r>
            <a:b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focused Projects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36130" y="1752600"/>
            <a:ext cx="175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</a:rPr>
              <a:t>Project Totals</a:t>
            </a:r>
          </a:p>
          <a:p>
            <a:pPr algn="ctr"/>
            <a:r>
              <a:rPr lang="en-US" sz="1400" dirty="0" smtClean="0">
                <a:solidFill>
                  <a:schemeClr val="tx2"/>
                </a:solidFill>
              </a:rPr>
              <a:t>(Federal Share)</a:t>
            </a:r>
          </a:p>
          <a:p>
            <a:pPr algn="ctr"/>
            <a:r>
              <a:rPr lang="en-US" sz="1400" dirty="0" smtClean="0">
                <a:solidFill>
                  <a:schemeClr val="tx2"/>
                </a:solidFill>
              </a:rPr>
              <a:t>2008-2014</a:t>
            </a:r>
            <a:endParaRPr lang="en-US" sz="1400" dirty="0">
              <a:solidFill>
                <a:schemeClr val="tx2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7136130" y="2583597"/>
            <a:ext cx="1752600" cy="0"/>
          </a:xfrm>
          <a:prstGeom prst="line">
            <a:avLst/>
          </a:prstGeom>
          <a:ln w="1905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7162800" y="2738497"/>
            <a:ext cx="1981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</a:rPr>
              <a:t>Examples:</a:t>
            </a:r>
          </a:p>
          <a:p>
            <a:endParaRPr lang="en-US" sz="1600" dirty="0" smtClean="0">
              <a:solidFill>
                <a:schemeClr val="tx2"/>
              </a:solidFill>
            </a:endParaRPr>
          </a:p>
          <a:p>
            <a:r>
              <a:rPr lang="en-US" sz="1600" dirty="0" smtClean="0">
                <a:solidFill>
                  <a:schemeClr val="tx2"/>
                </a:solidFill>
              </a:rPr>
              <a:t>Orange County STEAMM</a:t>
            </a:r>
          </a:p>
          <a:p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$130,000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tx2"/>
                </a:solidFill>
              </a:rPr>
              <a:t>DCSL Senior Travel Training</a:t>
            </a:r>
          </a:p>
          <a:p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$58,686</a:t>
            </a:r>
          </a:p>
          <a:p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" y="381000"/>
            <a:ext cx="63246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</a:rPr>
              <a:t>Durham Center for Senior Life </a:t>
            </a:r>
          </a:p>
          <a:p>
            <a:pPr algn="ctr"/>
            <a:r>
              <a:rPr lang="en-US" sz="3200" dirty="0" smtClean="0">
                <a:solidFill>
                  <a:schemeClr val="tx2"/>
                </a:solidFill>
              </a:rPr>
              <a:t>Bull City Golden Riders</a:t>
            </a:r>
            <a:endParaRPr lang="en-US" sz="3200" dirty="0">
              <a:solidFill>
                <a:schemeClr val="tx2"/>
              </a:solidFill>
            </a:endParaRPr>
          </a:p>
        </p:txBody>
      </p:sp>
      <p:pic>
        <p:nvPicPr>
          <p:cNvPr id="2" name="stephani new_win720p_clipchamp.com.as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6498" y="1536249"/>
            <a:ext cx="6813604" cy="3832652"/>
          </a:xfrm>
          <a:prstGeom prst="rect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965906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Bull City Golden riders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education &amp; Accomplishments</a:t>
            </a:r>
            <a:endParaRPr lang="en-US" sz="24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7311" y="2133600"/>
            <a:ext cx="4246091" cy="452431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49987" dist="12700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Examples of Education &amp; Travel Trips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Monthly bus club meetings</a:t>
            </a:r>
          </a:p>
          <a:p>
            <a:pPr marL="342900" indent="-342900">
              <a:lnSpc>
                <a:spcPct val="60000"/>
              </a:lnSpc>
              <a:buFont typeface="+mj-lt"/>
              <a:buAutoNum type="arabicPeriod"/>
            </a:pPr>
            <a:endParaRPr lang="en-US" dirty="0" smtClean="0">
              <a:solidFill>
                <a:schemeClr val="tx2">
                  <a:lumMod val="75000"/>
                </a:schemeClr>
              </a:solidFill>
              <a:latin typeface="Candara" panose="020E0502030303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Individual travel training</a:t>
            </a:r>
          </a:p>
          <a:p>
            <a:pPr marL="342900" indent="-342900">
              <a:lnSpc>
                <a:spcPct val="60000"/>
              </a:lnSpc>
              <a:buFont typeface="+mj-lt"/>
              <a:buAutoNum type="arabicPeriod"/>
            </a:pPr>
            <a:endParaRPr lang="en-US" dirty="0" smtClean="0">
              <a:solidFill>
                <a:schemeClr val="tx2">
                  <a:lumMod val="75000"/>
                </a:schemeClr>
              </a:solidFill>
              <a:latin typeface="Candara" panose="020E0502030303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Amtrak field trips from Durham to Cary &amp; Greensboro</a:t>
            </a:r>
          </a:p>
          <a:p>
            <a:pPr marL="342900" indent="-342900">
              <a:lnSpc>
                <a:spcPct val="60000"/>
              </a:lnSpc>
              <a:buFont typeface="+mj-lt"/>
              <a:buAutoNum type="arabicPeriod"/>
            </a:pPr>
            <a:endParaRPr lang="en-US" dirty="0" smtClean="0">
              <a:solidFill>
                <a:schemeClr val="tx2">
                  <a:lumMod val="75000"/>
                </a:schemeClr>
              </a:solidFill>
              <a:latin typeface="Candara" panose="020E0502030303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Training on route &amp; service changes</a:t>
            </a:r>
          </a:p>
          <a:p>
            <a:pPr marL="342900" indent="-342900">
              <a:lnSpc>
                <a:spcPct val="60000"/>
              </a:lnSpc>
              <a:buFont typeface="+mj-lt"/>
              <a:buAutoNum type="arabicPeriod"/>
            </a:pPr>
            <a:endParaRPr lang="en-US" dirty="0" smtClean="0">
              <a:solidFill>
                <a:schemeClr val="tx2">
                  <a:lumMod val="75000"/>
                </a:schemeClr>
              </a:solidFill>
              <a:latin typeface="Candara" panose="020E0502030303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Learning to read route maps</a:t>
            </a:r>
          </a:p>
          <a:p>
            <a:pPr marL="342900" indent="-342900">
              <a:lnSpc>
                <a:spcPct val="60000"/>
              </a:lnSpc>
              <a:buFont typeface="+mj-lt"/>
              <a:buAutoNum type="arabicPeriod"/>
            </a:pPr>
            <a:endParaRPr lang="en-US" dirty="0" smtClean="0">
              <a:solidFill>
                <a:schemeClr val="tx2">
                  <a:lumMod val="75000"/>
                </a:schemeClr>
              </a:solidFill>
              <a:latin typeface="Candara" panose="020E0502030303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Traveling on TTA &amp; connecting with CAT in Raleigh</a:t>
            </a:r>
          </a:p>
          <a:p>
            <a:pPr marL="342900" indent="-342900">
              <a:lnSpc>
                <a:spcPct val="60000"/>
              </a:lnSpc>
              <a:buFont typeface="+mj-lt"/>
              <a:buAutoNum type="arabicPeriod"/>
            </a:pPr>
            <a:endParaRPr lang="en-US" dirty="0" smtClean="0">
              <a:solidFill>
                <a:schemeClr val="tx2">
                  <a:lumMod val="75000"/>
                </a:schemeClr>
              </a:solidFill>
              <a:latin typeface="Candara" panose="020E0502030303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DCSL hosted </a:t>
            </a:r>
            <a:r>
              <a:rPr lang="en-US" b="1" i="1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Public Transportation Awareness Day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for Seniors &amp; Individuals w/ Disabilities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87580" y="3116080"/>
            <a:ext cx="4327820" cy="33609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effectLst>
            <a:outerShdw blurRad="149987" dist="12700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Additional BCGR Accomplishments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BCGR Hotline</a:t>
            </a:r>
          </a:p>
          <a:p>
            <a:pPr marL="342900" indent="-342900">
              <a:lnSpc>
                <a:spcPct val="60000"/>
              </a:lnSpc>
              <a:buFont typeface="+mj-lt"/>
              <a:buAutoNum type="arabicPeriod"/>
            </a:pPr>
            <a:endParaRPr lang="en-US" dirty="0" smtClean="0">
              <a:solidFill>
                <a:schemeClr val="tx2">
                  <a:lumMod val="75000"/>
                </a:schemeClr>
              </a:solidFill>
              <a:latin typeface="Candara" panose="020E0502030303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Partnership with TTA on route education &amp; in-kind donations</a:t>
            </a:r>
          </a:p>
          <a:p>
            <a:pPr marL="342900" indent="-342900">
              <a:lnSpc>
                <a:spcPct val="60000"/>
              </a:lnSpc>
              <a:buFont typeface="+mj-lt"/>
              <a:buAutoNum type="arabicPeriod"/>
            </a:pPr>
            <a:endParaRPr lang="en-US" dirty="0" smtClean="0">
              <a:solidFill>
                <a:schemeClr val="tx2">
                  <a:lumMod val="75000"/>
                </a:schemeClr>
              </a:solidFill>
              <a:latin typeface="Candara" panose="020E0502030303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BCGR members “adopted” a bus stop</a:t>
            </a:r>
          </a:p>
          <a:p>
            <a:pPr marL="342900" indent="-342900">
              <a:lnSpc>
                <a:spcPct val="70000"/>
              </a:lnSpc>
              <a:buFont typeface="+mj-lt"/>
              <a:buAutoNum type="arabicPeriod"/>
            </a:pPr>
            <a:endParaRPr lang="en-US" dirty="0" smtClean="0">
              <a:solidFill>
                <a:schemeClr val="tx2">
                  <a:lumMod val="75000"/>
                </a:schemeClr>
              </a:solidFill>
              <a:latin typeface="Candara" panose="020E0502030303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Outreach/volunteering by BCGR seniors to community groups (travel via bus)</a:t>
            </a:r>
          </a:p>
          <a:p>
            <a:pPr marL="342900" indent="-342900">
              <a:lnSpc>
                <a:spcPct val="60000"/>
              </a:lnSpc>
              <a:buFont typeface="+mj-lt"/>
              <a:buAutoNum type="arabicPeriod"/>
            </a:pPr>
            <a:endParaRPr lang="en-US" dirty="0" smtClean="0">
              <a:solidFill>
                <a:schemeClr val="tx2">
                  <a:lumMod val="75000"/>
                </a:schemeClr>
              </a:solidFill>
              <a:latin typeface="Candara" panose="020E0502030303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Instruction on how to download &amp; use Transloc mobile app (for TTA buses)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53000" y="1616429"/>
            <a:ext cx="4076700" cy="1355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140</a:t>
            </a:r>
            <a:r>
              <a:rPr lang="en-US" sz="2400" dirty="0" smtClean="0">
                <a:solidFill>
                  <a:schemeClr val="tx2"/>
                </a:solidFill>
                <a:latin typeface="Candara" panose="020E0502030303020204" pitchFamily="34" charset="0"/>
              </a:rPr>
              <a:t> </a:t>
            </a:r>
            <a:r>
              <a:rPr lang="en-US" sz="2000" dirty="0" smtClean="0">
                <a:solidFill>
                  <a:schemeClr val="tx2"/>
                </a:solidFill>
                <a:latin typeface="Candara" panose="020E0502030303020204" pitchFamily="34" charset="0"/>
              </a:rPr>
              <a:t>Recipients of Travel Training</a:t>
            </a:r>
            <a:endParaRPr lang="en-US" sz="2000" u="sng" dirty="0" smtClean="0">
              <a:solidFill>
                <a:schemeClr val="tx2"/>
              </a:solidFill>
              <a:latin typeface="Candara" panose="020E0502030303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30</a:t>
            </a:r>
            <a:r>
              <a:rPr lang="en-US" sz="2400" baseline="30000" dirty="0" smtClean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+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000" dirty="0" smtClean="0">
                <a:solidFill>
                  <a:schemeClr val="tx2"/>
                </a:solidFill>
                <a:latin typeface="Candara" panose="020E0502030303020204" pitchFamily="34" charset="0"/>
              </a:rPr>
              <a:t>Travel Training Field Trips </a:t>
            </a:r>
          </a:p>
          <a:p>
            <a:pPr>
              <a:lnSpc>
                <a:spcPct val="114000"/>
              </a:lnSpc>
            </a:pP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450</a:t>
            </a:r>
            <a:r>
              <a:rPr lang="en-US" sz="2400" baseline="30000" dirty="0" smtClean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+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000" dirty="0" smtClean="0">
                <a:solidFill>
                  <a:schemeClr val="tx2"/>
                </a:solidFill>
                <a:latin typeface="Candara" panose="020E0502030303020204" pitchFamily="34" charset="0"/>
              </a:rPr>
              <a:t>Field Trip Attendees</a:t>
            </a:r>
            <a:endParaRPr lang="en-US" sz="2000" u="sng" dirty="0" smtClean="0">
              <a:solidFill>
                <a:schemeClr val="tx2"/>
              </a:solidFill>
              <a:latin typeface="Candara" panose="020E0502030303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7311" y="1663173"/>
            <a:ext cx="4327820" cy="409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72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Bus Club Members</a:t>
            </a:r>
            <a:endParaRPr lang="en-US" sz="2000" u="sng" dirty="0" smtClean="0">
              <a:solidFill>
                <a:schemeClr val="tx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9485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008495" y="-304800"/>
            <a:ext cx="1931670" cy="1828800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Employment Related Projects</a:t>
            </a:r>
            <a:b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97493" y="1524000"/>
            <a:ext cx="175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 Totals</a:t>
            </a:r>
          </a:p>
          <a:p>
            <a:pPr algn="ctr"/>
            <a:r>
              <a:rPr lang="en-US" sz="1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(Federal Share)</a:t>
            </a:r>
          </a:p>
          <a:p>
            <a:pPr algn="ctr"/>
            <a:r>
              <a:rPr lang="en-US" sz="140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2008-2014</a:t>
            </a:r>
            <a:endParaRPr lang="en-US" sz="1400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7173693" y="2380973"/>
            <a:ext cx="1676400" cy="0"/>
          </a:xfrm>
          <a:prstGeom prst="line">
            <a:avLst/>
          </a:prstGeom>
          <a:ln w="19050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>
          <a:xfrm>
            <a:off x="7010400" y="2438400"/>
            <a:ext cx="2057400" cy="3581400"/>
          </a:xfrm>
        </p:spPr>
        <p:txBody>
          <a:bodyPr>
            <a:noAutofit/>
          </a:bodyPr>
          <a:lstStyle/>
          <a:p>
            <a:r>
              <a:rPr lang="en-US" sz="16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Examples:</a:t>
            </a:r>
            <a:endParaRPr lang="en-US" sz="16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r>
              <a:rPr lang="en-US" sz="16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CHT- Rogers Rd.</a:t>
            </a:r>
          </a:p>
          <a:p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$ 199,279</a:t>
            </a:r>
          </a:p>
          <a:p>
            <a:endParaRPr lang="en-US" sz="1600" dirty="0"/>
          </a:p>
          <a:p>
            <a:r>
              <a:rPr lang="en-US" sz="16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CHT- Year-Round Night Service</a:t>
            </a:r>
          </a:p>
          <a:p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$213,643</a:t>
            </a:r>
          </a:p>
          <a:p>
            <a:endParaRPr lang="en-US" sz="1600" dirty="0"/>
          </a:p>
          <a:p>
            <a:r>
              <a:rPr lang="en-US" sz="16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DATA- Brier Creek &amp; Expanded Hrs.</a:t>
            </a:r>
          </a:p>
          <a:p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$325,331</a:t>
            </a:r>
          </a:p>
          <a:p>
            <a:endParaRPr lang="en-US" sz="1600" dirty="0"/>
          </a:p>
          <a:p>
            <a:r>
              <a:rPr lang="en-US" sz="16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DATA - New Hope Commons Route</a:t>
            </a:r>
          </a:p>
          <a:p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$72,993</a:t>
            </a:r>
          </a:p>
          <a:p>
            <a:endParaRPr lang="en-US" sz="1600" dirty="0"/>
          </a:p>
          <a:p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152400"/>
            <a:ext cx="6248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</a:rPr>
              <a:t>DATA</a:t>
            </a:r>
          </a:p>
          <a:p>
            <a:pPr algn="ctr"/>
            <a:r>
              <a:rPr lang="en-US" sz="2800" dirty="0" smtClean="0">
                <a:solidFill>
                  <a:schemeClr val="bg2"/>
                </a:solidFill>
              </a:rPr>
              <a:t>Brier Creek – RT. 15</a:t>
            </a:r>
            <a:endParaRPr lang="en-US" sz="2800" dirty="0">
              <a:solidFill>
                <a:schemeClr val="bg2"/>
              </a:solidFill>
            </a:endParaRPr>
          </a:p>
        </p:txBody>
      </p:sp>
      <p:pic>
        <p:nvPicPr>
          <p:cNvPr id="8" name="pierre1_web720p_clipchamp.com (1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447800" y="7152042"/>
            <a:ext cx="4800600" cy="2972139"/>
          </a:xfrm>
          <a:prstGeom prst="rect">
            <a:avLst/>
          </a:prstGeom>
        </p:spPr>
      </p:pic>
      <p:pic>
        <p:nvPicPr>
          <p:cNvPr id="6" name="pierre1_win720p_clipchamp1209.asf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400" y="1479273"/>
            <a:ext cx="6874932" cy="3867149"/>
          </a:xfrm>
          <a:prstGeom prst="rect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642801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Route 15 – Brier Creek</a:t>
            </a:r>
            <a:endParaRPr lang="en-US" dirty="0"/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650027605"/>
              </p:ext>
            </p:extLst>
          </p:nvPr>
        </p:nvGraphicFramePr>
        <p:xfrm>
          <a:off x="195198" y="1802222"/>
          <a:ext cx="5029200" cy="345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28601" y="5878731"/>
            <a:ext cx="7620000" cy="83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*</a:t>
            </a:r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2014</a:t>
            </a: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(January-November).  JARC 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funds have been used to support the base service since July 2014 </a:t>
            </a: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</a:p>
          <a:p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 and 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the </a:t>
            </a: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expansion of 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the  </a:t>
            </a: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service  since 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September </a:t>
            </a: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2014.</a:t>
            </a:r>
          </a:p>
          <a:p>
            <a:pPr>
              <a:lnSpc>
                <a:spcPct val="70000"/>
              </a:lnSpc>
            </a:pPr>
            <a:endParaRPr lang="en-US" sz="1200" dirty="0" smtClean="0">
              <a:solidFill>
                <a:schemeClr val="tx2">
                  <a:lumMod val="75000"/>
                </a:schemeClr>
              </a:solidFill>
              <a:latin typeface="Candara" panose="020E0502030303020204" pitchFamily="34" charset="0"/>
            </a:endParaRPr>
          </a:p>
          <a:p>
            <a:r>
              <a:rPr lang="en-US" sz="1200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**Route 15 </a:t>
            </a:r>
            <a:r>
              <a:rPr lang="en-US" sz="1200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1200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doubled daily trips from 9 to 18 in 2014.  Ridership increased 21.7% between 2013 and 2014 (Jan-Nov).</a:t>
            </a:r>
            <a:endParaRPr lang="en-US" sz="1200" dirty="0">
              <a:solidFill>
                <a:schemeClr val="tx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557889" y="1752600"/>
            <a:ext cx="4064000" cy="3048000"/>
            <a:chOff x="4724400" y="2133600"/>
            <a:chExt cx="4064000" cy="3048000"/>
          </a:xfrm>
        </p:grpSpPr>
        <p:graphicFrame>
          <p:nvGraphicFramePr>
            <p:cNvPr id="10" name="Chart 9"/>
            <p:cNvGraphicFramePr/>
            <p:nvPr>
              <p:extLst>
                <p:ext uri="{D42A27DB-BD31-4B8C-83A1-F6EECF244321}">
                  <p14:modId xmlns:p14="http://schemas.microsoft.com/office/powerpoint/2010/main" val="409832084"/>
                </p:ext>
              </p:extLst>
            </p:nvPr>
          </p:nvGraphicFramePr>
          <p:xfrm>
            <a:off x="4724400" y="2133600"/>
            <a:ext cx="4064000" cy="3048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1" name="TextBox 10"/>
            <p:cNvSpPr txBox="1"/>
            <p:nvPr/>
          </p:nvSpPr>
          <p:spPr>
            <a:xfrm>
              <a:off x="8153400" y="2743200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accent2">
                      <a:lumMod val="50000"/>
                    </a:schemeClr>
                  </a:solidFill>
                  <a:latin typeface="Candara" panose="020E0502030303020204" pitchFamily="34" charset="0"/>
                </a:rPr>
                <a:t>151*</a:t>
              </a:r>
              <a:endParaRPr lang="en-US" b="1" dirty="0">
                <a:solidFill>
                  <a:schemeClr val="accent2">
                    <a:lumMod val="50000"/>
                  </a:schemeClr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410200" y="3276600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accent2">
                      <a:lumMod val="50000"/>
                    </a:schemeClr>
                  </a:solidFill>
                  <a:latin typeface="Candara" panose="020E0502030303020204" pitchFamily="34" charset="0"/>
                </a:rPr>
                <a:t>103</a:t>
              </a:r>
              <a:endParaRPr lang="en-US" b="1" dirty="0">
                <a:solidFill>
                  <a:schemeClr val="accent2">
                    <a:lumMod val="50000"/>
                  </a:schemeClr>
                </a:solidFill>
                <a:latin typeface="Candara" panose="020E0502030303020204" pitchFamily="34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648200" y="4977825"/>
            <a:ext cx="449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990033"/>
                </a:solidFill>
                <a:latin typeface="Candara" panose="020E0502030303020204" pitchFamily="34" charset="0"/>
              </a:rPr>
              <a:t>Performance Measure</a:t>
            </a:r>
            <a:r>
              <a:rPr lang="en-US" sz="1600" dirty="0" smtClean="0">
                <a:solidFill>
                  <a:srgbClr val="990033"/>
                </a:solidFill>
                <a:latin typeface="Candara" panose="020E0502030303020204" pitchFamily="34" charset="0"/>
              </a:rPr>
              <a:t>: 144 Average Daily Ridership (for expanded service starting in 2014)</a:t>
            </a:r>
            <a:endParaRPr lang="en-US" sz="1600" dirty="0">
              <a:solidFill>
                <a:srgbClr val="990033"/>
              </a:solidFill>
              <a:latin typeface="Candara" panose="020E0502030303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6200" y="4997906"/>
            <a:ext cx="441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990033"/>
                </a:solidFill>
                <a:latin typeface="Candara" panose="020E0502030303020204" pitchFamily="34" charset="0"/>
              </a:rPr>
              <a:t>Performance Measure: </a:t>
            </a:r>
            <a:r>
              <a:rPr lang="en-US" sz="1600" dirty="0" smtClean="0">
                <a:solidFill>
                  <a:srgbClr val="990033"/>
                </a:solidFill>
                <a:latin typeface="Candara" panose="020E0502030303020204" pitchFamily="34" charset="0"/>
              </a:rPr>
              <a:t>44,064 Yearly Ridership (for expanded service starting  in 2014)</a:t>
            </a:r>
            <a:endParaRPr lang="en-US" sz="1600" dirty="0">
              <a:solidFill>
                <a:srgbClr val="990033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970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Chapel hill transit – ns &amp; G routes</a:t>
            </a:r>
            <a:endParaRPr lang="en-US" dirty="0"/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1469415800"/>
              </p:ext>
            </p:extLst>
          </p:nvPr>
        </p:nvGraphicFramePr>
        <p:xfrm>
          <a:off x="769208" y="2167061"/>
          <a:ext cx="7391400" cy="4191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905000" y="1676400"/>
            <a:ext cx="59127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Annual Ridership (extended evening service only)</a:t>
            </a:r>
            <a:endParaRPr lang="en-US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7708" y="6384547"/>
            <a:ext cx="853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990033"/>
                </a:solidFill>
                <a:latin typeface="Candara" panose="020E0502030303020204" pitchFamily="34" charset="0"/>
              </a:rPr>
              <a:t>Performance Measure Annual Ridership: </a:t>
            </a:r>
            <a:r>
              <a:rPr lang="en-US" dirty="0" smtClean="0">
                <a:solidFill>
                  <a:srgbClr val="990033"/>
                </a:solidFill>
                <a:latin typeface="Candara" panose="020E0502030303020204" pitchFamily="34" charset="0"/>
              </a:rPr>
              <a:t>NS Route 25,100    G Route 10,793</a:t>
            </a:r>
            <a:endParaRPr lang="en-US" dirty="0">
              <a:solidFill>
                <a:srgbClr val="990033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9988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7181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7162800" y="2621280"/>
            <a:ext cx="1752601" cy="1645920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DCHC MPO Coordinated Public Transit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 to Human Services Transit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62723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/>
          <p:cNvSpPr txBox="1">
            <a:spLocks noChangeArrowheads="1"/>
          </p:cNvSpPr>
          <p:nvPr/>
        </p:nvSpPr>
        <p:spPr bwMode="auto">
          <a:xfrm>
            <a:off x="2784475" y="5105400"/>
            <a:ext cx="5902325" cy="1144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Font typeface="Arial" charset="0"/>
              <a:buChar char="•"/>
              <a:defRPr sz="2200">
                <a:solidFill>
                  <a:schemeClr val="tx2"/>
                </a:solidFill>
                <a:latin typeface="Candara" pitchFamily="34" charset="0"/>
                <a:cs typeface="Tahoma" pitchFamily="34" charset="0"/>
              </a:defRPr>
            </a:lvl1pPr>
            <a:lvl2pPr marL="742950" indent="-285750" eaLnBrk="0" hangingPunct="0">
              <a:spcBef>
                <a:spcPts val="600"/>
              </a:spcBef>
              <a:buClr>
                <a:schemeClr val="accent1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Candara" pitchFamily="34" charset="0"/>
                <a:cs typeface="Tahoma" pitchFamily="34" charset="0"/>
              </a:defRPr>
            </a:lvl2pPr>
            <a:lvl3pPr marL="1143000" indent="-228600" eaLnBrk="0" hangingPunct="0">
              <a:spcBef>
                <a:spcPts val="600"/>
              </a:spcBef>
              <a:buClr>
                <a:schemeClr val="accent1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Candara" pitchFamily="34" charset="0"/>
                <a:cs typeface="Tahoma" pitchFamily="34" charset="0"/>
              </a:defRPr>
            </a:lvl3pPr>
            <a:lvl4pPr marL="1600200" indent="-228600" eaLnBrk="0" hangingPunct="0">
              <a:spcBef>
                <a:spcPts val="600"/>
              </a:spcBef>
              <a:buClr>
                <a:schemeClr val="accent1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andara" pitchFamily="34" charset="0"/>
                <a:cs typeface="Tahoma" pitchFamily="34" charset="0"/>
              </a:defRPr>
            </a:lvl4pPr>
            <a:lvl5pPr marL="2057400" indent="-228600" eaLnBrk="0" hangingPunct="0">
              <a:spcBef>
                <a:spcPts val="600"/>
              </a:spcBef>
              <a:buClr>
                <a:schemeClr val="accent1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andara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andara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andara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andara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andara" pitchFamily="34" charset="0"/>
                <a:cs typeface="Tahoma" pitchFamily="34" charset="0"/>
              </a:defRPr>
            </a:lvl9pPr>
          </a:lstStyle>
          <a:p>
            <a:pPr>
              <a:lnSpc>
                <a:spcPct val="114000"/>
              </a:lnSpc>
              <a:buNone/>
            </a:pP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"Coordination"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refers to all sorts of ways in which two or more entities agree to work together toward some common purpose. </a:t>
            </a:r>
            <a:endParaRPr lang="en-US" sz="2000" dirty="0">
              <a:solidFill>
                <a:schemeClr val="tx2">
                  <a:lumMod val="75000"/>
                </a:schemeClr>
              </a:solidFill>
              <a:effectLst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56025" y="93663"/>
            <a:ext cx="52705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+mn-cs"/>
              </a:rPr>
              <a:t>Human Services Transit</a:t>
            </a:r>
            <a:endParaRPr lang="en-US" sz="3200" dirty="0">
              <a:solidFill>
                <a:schemeClr val="tx2">
                  <a:lumMod val="75000"/>
                </a:schemeClr>
              </a:solidFill>
              <a:latin typeface="+mj-lt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53017" y="1417503"/>
            <a:ext cx="6438583" cy="14957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"Human Services"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is our term of convenience for a diverse network of publicly supported medical, educational, workforce 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development,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and 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other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social services. </a:t>
            </a:r>
            <a:endParaRPr lang="en-US" sz="2000" dirty="0">
              <a:solidFill>
                <a:schemeClr val="tx2">
                  <a:lumMod val="75000"/>
                </a:schemeClr>
              </a:solidFill>
              <a:effectLst/>
              <a:latin typeface="Candara" panose="020E0502030303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70811" y="3030141"/>
            <a:ext cx="6320789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"Public Transportation"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refers to the entire family of transportation programs and services that are funded, or are eligible to be funded, with federal transit assistance, which include a wide range of public agencies, private nonprofits and for-profit transportation providers. </a:t>
            </a:r>
            <a:endParaRPr lang="en-US" sz="2000" dirty="0">
              <a:solidFill>
                <a:schemeClr val="tx2">
                  <a:lumMod val="75000"/>
                </a:schemeClr>
              </a:solidFill>
              <a:effectLst/>
              <a:latin typeface="Candara" panose="020E0502030303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38700" y="545068"/>
            <a:ext cx="4229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Coordinated, Collaborative, &amp; Diverse</a:t>
            </a:r>
            <a:endParaRPr lang="en-US" sz="2000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grpSp>
        <p:nvGrpSpPr>
          <p:cNvPr id="7" name="Group 15"/>
          <p:cNvGrpSpPr>
            <a:grpSpLocks/>
          </p:cNvGrpSpPr>
          <p:nvPr/>
        </p:nvGrpSpPr>
        <p:grpSpPr bwMode="auto">
          <a:xfrm>
            <a:off x="343558" y="745123"/>
            <a:ext cx="2247242" cy="5685974"/>
            <a:chOff x="36419" y="640751"/>
            <a:chExt cx="2823865" cy="6836211"/>
          </a:xfrm>
        </p:grpSpPr>
        <p:pic>
          <p:nvPicPr>
            <p:cNvPr id="8" name="Picture 5"/>
            <p:cNvPicPr>
              <a:picLocks noChangeAspect="1" noChangeArrowheads="1"/>
            </p:cNvPicPr>
            <p:nvPr/>
          </p:nvPicPr>
          <p:blipFill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99" t="66330" r="33299" b="-1245"/>
            <a:stretch/>
          </p:blipFill>
          <p:spPr bwMode="auto">
            <a:xfrm>
              <a:off x="124640" y="5034508"/>
              <a:ext cx="1362625" cy="1477201"/>
            </a:xfrm>
            <a:prstGeom prst="rect">
              <a:avLst/>
            </a:prstGeom>
            <a:ln w="190500" cap="sq">
              <a:solidFill>
                <a:srgbClr val="C8C6BD"/>
              </a:solidFill>
              <a:prstDash val="solid"/>
              <a:miter lim="800000"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perspectiveFront" fov="5400000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9" name="Picture 5"/>
            <p:cNvPicPr>
              <a:picLocks noChangeAspect="1" noChangeArrowheads="1"/>
            </p:cNvPicPr>
            <p:nvPr/>
          </p:nvPicPr>
          <p:blipFill rotWithShape="1"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454" b="66085"/>
            <a:stretch/>
          </p:blipFill>
          <p:spPr bwMode="auto">
            <a:xfrm>
              <a:off x="1602471" y="6125392"/>
              <a:ext cx="1257813" cy="1351570"/>
            </a:xfrm>
            <a:prstGeom prst="rect">
              <a:avLst/>
            </a:prstGeom>
            <a:ln w="190500" cap="sq">
              <a:solidFill>
                <a:srgbClr val="C8C6BD"/>
              </a:solidFill>
              <a:prstDash val="solid"/>
              <a:miter lim="800000"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perspectiveFront" fov="5400000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0" name="Picture 5"/>
            <p:cNvPicPr>
              <a:picLocks noChangeAspect="1" noChangeArrowheads="1"/>
            </p:cNvPicPr>
            <p:nvPr/>
          </p:nvPicPr>
          <p:blipFill rotWithShape="1"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6177" b="66601"/>
            <a:stretch/>
          </p:blipFill>
          <p:spPr bwMode="auto">
            <a:xfrm>
              <a:off x="36419" y="640751"/>
              <a:ext cx="1407655" cy="1477402"/>
            </a:xfrm>
            <a:prstGeom prst="rect">
              <a:avLst/>
            </a:prstGeom>
            <a:solidFill>
              <a:srgbClr val="2DA2BF"/>
            </a:solidFill>
            <a:ln w="190500" cap="sq">
              <a:solidFill>
                <a:srgbClr val="C8C6BD"/>
              </a:solidFill>
              <a:prstDash val="solid"/>
              <a:miter lim="800000"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perspectiveFront" fov="5400000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  <a:extLst/>
          </p:spPr>
        </p:pic>
        <p:pic>
          <p:nvPicPr>
            <p:cNvPr id="11" name="Picture 7"/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 r="50000"/>
            <a:stretch/>
          </p:blipFill>
          <p:spPr bwMode="auto">
            <a:xfrm>
              <a:off x="1119716" y="1874007"/>
              <a:ext cx="1453311" cy="1336874"/>
            </a:xfrm>
            <a:prstGeom prst="rect">
              <a:avLst/>
            </a:prstGeom>
            <a:ln w="190500" cap="sq">
              <a:solidFill>
                <a:srgbClr val="C8C6BD"/>
              </a:solidFill>
              <a:prstDash val="solid"/>
              <a:miter lim="800000"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perspectiveFront" fov="5400000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2" name="Picture 7"/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b="50000"/>
            <a:stretch/>
          </p:blipFill>
          <p:spPr bwMode="auto">
            <a:xfrm>
              <a:off x="1424000" y="3962399"/>
              <a:ext cx="1257813" cy="1336874"/>
            </a:xfrm>
            <a:prstGeom prst="rect">
              <a:avLst/>
            </a:prstGeom>
            <a:ln w="190500" cap="sq">
              <a:solidFill>
                <a:srgbClr val="C8C6BD"/>
              </a:solidFill>
              <a:prstDash val="solid"/>
              <a:miter lim="800000"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perspectiveFront" fov="5400000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3" name="Picture 8"/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50000"/>
            <a:stretch/>
          </p:blipFill>
          <p:spPr bwMode="auto">
            <a:xfrm>
              <a:off x="36420" y="2982872"/>
              <a:ext cx="1407655" cy="1564884"/>
            </a:xfrm>
            <a:prstGeom prst="rect">
              <a:avLst/>
            </a:prstGeom>
            <a:ln w="190500" cap="sq">
              <a:solidFill>
                <a:srgbClr val="C8C6BD"/>
              </a:solidFill>
              <a:prstDash val="solid"/>
              <a:miter lim="800000"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perspectiveFront" fov="5400000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15" name="TextBox 14"/>
          <p:cNvSpPr txBox="1"/>
          <p:nvPr/>
        </p:nvSpPr>
        <p:spPr>
          <a:xfrm>
            <a:off x="3429000" y="6248400"/>
            <a:ext cx="5597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 smtClean="0">
                <a:solidFill>
                  <a:schemeClr val="tx2"/>
                </a:solidFill>
              </a:rPr>
              <a:t>National Resource Center for Human Service Transportation Coordination www.ctaa.org</a:t>
            </a:r>
            <a:endParaRPr lang="en-US" sz="1200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828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75" t="34752" r="41631" b="33616"/>
          <a:stretch/>
        </p:blipFill>
        <p:spPr>
          <a:xfrm>
            <a:off x="4576806" y="1643590"/>
            <a:ext cx="4128925" cy="4432168"/>
          </a:xfrm>
          <a:prstGeom prst="rect">
            <a:avLst/>
          </a:prstGeom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grpSp>
        <p:nvGrpSpPr>
          <p:cNvPr id="12" name="Group 11"/>
          <p:cNvGrpSpPr/>
          <p:nvPr/>
        </p:nvGrpSpPr>
        <p:grpSpPr>
          <a:xfrm>
            <a:off x="5029200" y="3124200"/>
            <a:ext cx="2781210" cy="1852949"/>
            <a:chOff x="10051135" y="3438285"/>
            <a:chExt cx="2781210" cy="1852949"/>
          </a:xfrm>
        </p:grpSpPr>
        <p:sp>
          <p:nvSpPr>
            <p:cNvPr id="7" name="TextBox 6"/>
            <p:cNvSpPr txBox="1"/>
            <p:nvPr/>
          </p:nvSpPr>
          <p:spPr bwMode="auto">
            <a:xfrm>
              <a:off x="11689382" y="4127729"/>
              <a:ext cx="1142963" cy="369232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 dirty="0">
                  <a:solidFill>
                    <a:srgbClr val="2DA2BF">
                      <a:lumMod val="50000"/>
                    </a:srgbClr>
                  </a:solidFill>
                  <a:effectLst>
                    <a:glow rad="101600">
                      <a:prstClr val="white"/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charset="0"/>
                  <a:cs typeface="Arial" charset="0"/>
                </a:rPr>
                <a:t>Durham</a:t>
              </a:r>
            </a:p>
          </p:txBody>
        </p:sp>
        <p:sp>
          <p:nvSpPr>
            <p:cNvPr id="8" name="TextBox 7"/>
            <p:cNvSpPr txBox="1"/>
            <p:nvPr/>
          </p:nvSpPr>
          <p:spPr bwMode="auto">
            <a:xfrm>
              <a:off x="10824537" y="4491227"/>
              <a:ext cx="1082404" cy="523078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b="1" dirty="0">
                  <a:solidFill>
                    <a:srgbClr val="2DA2BF">
                      <a:lumMod val="50000"/>
                    </a:srgbClr>
                  </a:solidFill>
                  <a:effectLst>
                    <a:glow rad="101600">
                      <a:prstClr val="white"/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charset="0"/>
                  <a:cs typeface="Arial" charset="0"/>
                </a:rPr>
                <a:t>Chapel Hill</a:t>
              </a:r>
            </a:p>
          </p:txBody>
        </p:sp>
        <p:sp>
          <p:nvSpPr>
            <p:cNvPr id="9" name="TextBox 8"/>
            <p:cNvSpPr txBox="1"/>
            <p:nvPr/>
          </p:nvSpPr>
          <p:spPr bwMode="auto">
            <a:xfrm>
              <a:off x="10051135" y="4886835"/>
              <a:ext cx="1369281" cy="307694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b="1" dirty="0">
                  <a:solidFill>
                    <a:srgbClr val="2DA2BF">
                      <a:lumMod val="50000"/>
                    </a:srgbClr>
                  </a:solidFill>
                  <a:effectLst>
                    <a:glow rad="101600">
                      <a:prstClr val="white"/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charset="0"/>
                  <a:cs typeface="Arial" charset="0"/>
                </a:rPr>
                <a:t>Carrboro</a:t>
              </a:r>
            </a:p>
          </p:txBody>
        </p:sp>
        <p:sp>
          <p:nvSpPr>
            <p:cNvPr id="10" name="TextBox 9"/>
            <p:cNvSpPr txBox="1"/>
            <p:nvPr/>
          </p:nvSpPr>
          <p:spPr bwMode="auto">
            <a:xfrm>
              <a:off x="10169749" y="3438285"/>
              <a:ext cx="1447470" cy="307694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b="1" dirty="0">
                  <a:solidFill>
                    <a:srgbClr val="2DA2BF">
                      <a:lumMod val="50000"/>
                    </a:srgbClr>
                  </a:solidFill>
                  <a:effectLst>
                    <a:glow rad="101600">
                      <a:prstClr val="white"/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charset="0"/>
                  <a:cs typeface="Arial" charset="0"/>
                </a:rPr>
                <a:t>Hillsborough</a:t>
              </a:r>
            </a:p>
          </p:txBody>
        </p:sp>
        <p:sp>
          <p:nvSpPr>
            <p:cNvPr id="11" name="TextBox 10"/>
            <p:cNvSpPr txBox="1"/>
            <p:nvPr/>
          </p:nvSpPr>
          <p:spPr bwMode="auto">
            <a:xfrm>
              <a:off x="12259727" y="4983540"/>
              <a:ext cx="571481" cy="307694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b="1" dirty="0">
                  <a:solidFill>
                    <a:srgbClr val="2DA2BF">
                      <a:lumMod val="50000"/>
                    </a:srgbClr>
                  </a:solidFill>
                  <a:effectLst>
                    <a:glow rad="101600">
                      <a:prstClr val="white"/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charset="0"/>
                  <a:cs typeface="Arial" charset="0"/>
                </a:rPr>
                <a:t>RTP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3756025" y="93663"/>
            <a:ext cx="52705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+mn-cs"/>
              </a:rPr>
              <a:t>FTA Requirements</a:t>
            </a:r>
            <a:endParaRPr lang="en-US" sz="3200" dirty="0">
              <a:solidFill>
                <a:schemeClr val="tx2">
                  <a:lumMod val="75000"/>
                </a:schemeClr>
              </a:solidFill>
              <a:latin typeface="+mj-lt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638800" y="545068"/>
            <a:ext cx="32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Large Urbanized Areas</a:t>
            </a:r>
            <a:endParaRPr lang="en-US" sz="2000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1000" y="1637824"/>
            <a:ext cx="41958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DCHC MPO Responsibilities</a:t>
            </a:r>
            <a:endParaRPr lang="en-US" sz="2400" dirty="0"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1000" y="2099489"/>
            <a:ext cx="4038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tx2">
                  <a:lumMod val="75000"/>
                </a:schemeClr>
              </a:solidFill>
              <a:latin typeface="Candara" panose="020E0502030303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Develop coordinated public transportation plan – human service transportation plan</a:t>
            </a:r>
          </a:p>
          <a:p>
            <a:endParaRPr lang="en-US" dirty="0">
              <a:solidFill>
                <a:schemeClr val="tx2">
                  <a:lumMod val="75000"/>
                </a:schemeClr>
              </a:solidFill>
              <a:latin typeface="Candara" panose="020E0502030303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FTA designated recipient for human service related grants </a:t>
            </a:r>
          </a:p>
          <a:p>
            <a:endParaRPr lang="en-US" dirty="0">
              <a:solidFill>
                <a:schemeClr val="tx2">
                  <a:lumMod val="75000"/>
                </a:schemeClr>
              </a:solidFill>
              <a:latin typeface="Candara" panose="020E0502030303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Provide grant administration and technical support to sub-recipients</a:t>
            </a:r>
            <a:endParaRPr lang="en-US" dirty="0">
              <a:solidFill>
                <a:schemeClr val="tx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6806" y="6096000"/>
            <a:ext cx="43385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DCHC MPO Boundary</a:t>
            </a:r>
            <a:endParaRPr lang="en-US" sz="16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082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7010401" y="2892277"/>
            <a:ext cx="2133599" cy="1645920"/>
          </a:xfrm>
        </p:spPr>
        <p:txBody>
          <a:bodyPr>
            <a:normAutofit/>
          </a:bodyPr>
          <a:lstStyle/>
          <a:p>
            <a:pPr marL="234950" indent="-234950">
              <a:buFont typeface="Wingdings" panose="05000000000000000000" pitchFamily="2" charset="2"/>
              <a:buChar char="§"/>
            </a:pP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JARC</a:t>
            </a:r>
          </a:p>
          <a:p>
            <a:pPr marL="234950" indent="-234950">
              <a:buFont typeface="Wingdings" panose="05000000000000000000" pitchFamily="2" charset="2"/>
              <a:buChar char="§"/>
            </a:pP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Freedom</a:t>
            </a:r>
          </a:p>
          <a:p>
            <a:pPr marL="234950" indent="-234950">
              <a:buFont typeface="Wingdings" panose="05000000000000000000" pitchFamily="2" charset="2"/>
              <a:buChar char="§"/>
            </a:pP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FTA 5310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FTA Human Services Grants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26144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Job Access Reverse Commute</a:t>
            </a:r>
            <a:b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(JARC 5316 Grant)*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400791" y="1905000"/>
            <a:ext cx="2190009" cy="4343399"/>
            <a:chOff x="609600" y="2110881"/>
            <a:chExt cx="3134498" cy="476863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44" t="9556" r="4205"/>
            <a:stretch/>
          </p:blipFill>
          <p:spPr>
            <a:xfrm>
              <a:off x="609600" y="3581400"/>
              <a:ext cx="2611464" cy="2007137"/>
            </a:xfrm>
            <a:prstGeom prst="rect">
              <a:avLst/>
            </a:prstGeom>
            <a:ln w="190500" cap="sq">
              <a:solidFill>
                <a:srgbClr val="C8C6BD"/>
              </a:solidFill>
              <a:prstDash val="solid"/>
              <a:miter lim="800000"/>
            </a:ln>
            <a:effectLst/>
            <a:scene3d>
              <a:camera prst="perspectiveFront" fov="5400000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169"/>
            <a:stretch/>
          </p:blipFill>
          <p:spPr>
            <a:xfrm rot="21374320">
              <a:off x="1277123" y="5311976"/>
              <a:ext cx="2466975" cy="1567543"/>
            </a:xfrm>
            <a:prstGeom prst="rect">
              <a:avLst/>
            </a:prstGeom>
            <a:ln w="190500" cap="sq">
              <a:solidFill>
                <a:srgbClr val="C8C6BD"/>
              </a:solidFill>
              <a:prstDash val="solid"/>
              <a:miter lim="800000"/>
            </a:ln>
            <a:effectLst/>
            <a:scene3d>
              <a:camera prst="perspectiveFront" fov="5400000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18" t="30895" r="6260" b="2769"/>
            <a:stretch/>
          </p:blipFill>
          <p:spPr>
            <a:xfrm rot="21253732">
              <a:off x="1060413" y="2110881"/>
              <a:ext cx="2657602" cy="1553209"/>
            </a:xfrm>
            <a:prstGeom prst="rect">
              <a:avLst/>
            </a:prstGeom>
            <a:ln w="190500" cap="sq">
              <a:solidFill>
                <a:srgbClr val="C8C6BD"/>
              </a:solidFill>
              <a:prstDash val="solid"/>
              <a:miter lim="800000"/>
            </a:ln>
            <a:effectLst/>
            <a:scene3d>
              <a:camera prst="perspectiveFront" fov="5400000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</p:grpSp>
      <p:sp>
        <p:nvSpPr>
          <p:cNvPr id="9" name="Content Placeholder 9"/>
          <p:cNvSpPr txBox="1">
            <a:spLocks/>
          </p:cNvSpPr>
          <p:nvPr/>
        </p:nvSpPr>
        <p:spPr>
          <a:xfrm>
            <a:off x="2743200" y="1741487"/>
            <a:ext cx="6241231" cy="2068513"/>
          </a:xfrm>
          <a:prstGeom prst="rect">
            <a:avLst/>
          </a:prstGeom>
        </p:spPr>
        <p:txBody>
          <a:bodyPr/>
          <a:lstStyle>
            <a:lvl1pPr marL="273050" indent="-273050" algn="l" rtl="0" fontAlgn="base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730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563" algn="l" rtl="0" fontAlgn="base">
              <a:spcBef>
                <a:spcPct val="20000"/>
              </a:spcBef>
              <a:spcAft>
                <a:spcPct val="0"/>
              </a:spcAft>
              <a:buClr>
                <a:srgbClr val="608C9B"/>
              </a:buClr>
              <a:buSzPct val="60000"/>
              <a:buFont typeface="Wingdings" pitchFamily="2" charset="2"/>
              <a:buChar char="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182563" algn="l" rtl="0" fontAlgn="base">
              <a:spcBef>
                <a:spcPct val="20000"/>
              </a:spcBef>
              <a:spcAft>
                <a:spcPct val="0"/>
              </a:spcAft>
              <a:buClr>
                <a:srgbClr val="BACDD4"/>
              </a:buClr>
              <a:buSzPct val="60000"/>
              <a:buFont typeface="Wingdings" pitchFamily="2" charset="2"/>
              <a:buChar char="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182563" algn="l" rtl="0" fontAlgn="base">
              <a:spcBef>
                <a:spcPct val="20000"/>
              </a:spcBef>
              <a:spcAft>
                <a:spcPct val="0"/>
              </a:spcAft>
              <a:buClr>
                <a:srgbClr val="E2D4AA"/>
              </a:buClr>
              <a:buSzPct val="68000"/>
              <a:buFont typeface="Wingdings 2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SzPct val="110000"/>
              <a:buFont typeface="Wingdings" panose="05000000000000000000" pitchFamily="2" charset="2"/>
              <a:buChar char="§"/>
              <a:defRPr/>
            </a:pP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Aims to address the transportation issues low-income individuals encounter accessing employment especially in suburban areas or during  non-conventional work hours. </a:t>
            </a:r>
            <a:endParaRPr lang="en-US" sz="2000" dirty="0">
              <a:solidFill>
                <a:schemeClr val="tx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71800" y="3733800"/>
            <a:ext cx="616633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sz="2000" u="sng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Goals:</a:t>
            </a:r>
          </a:p>
          <a:p>
            <a:pPr marL="342900" indent="-342900">
              <a:lnSpc>
                <a:spcPct val="120000"/>
              </a:lnSpc>
              <a:buClr>
                <a:schemeClr val="accent1">
                  <a:lumMod val="75000"/>
                </a:schemeClr>
              </a:buClr>
              <a:buFont typeface="+mj-lt"/>
              <a:buAutoNum type="arabicPeriod"/>
              <a:defRPr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Increase access to jobs in suburban 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areas.</a:t>
            </a:r>
          </a:p>
          <a:p>
            <a:pPr marL="342900" indent="-342900">
              <a:lnSpc>
                <a:spcPct val="120000"/>
              </a:lnSpc>
              <a:buClr>
                <a:schemeClr val="accent1">
                  <a:lumMod val="75000"/>
                </a:schemeClr>
              </a:buClr>
              <a:buFont typeface="+mj-lt"/>
              <a:buAutoNum type="arabicPeriod"/>
              <a:defRPr/>
            </a:pP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Decrease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transportation barriers to obtaining and maintaining employment.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43199" y="5715000"/>
            <a:ext cx="62412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  <a:latin typeface="Candara" panose="020E0502030303020204" pitchFamily="34" charset="0"/>
              </a:rPr>
              <a:t>* With the new federal transportation legislation MAP-21, the FTA repealed  the JARC grant.  JARC funds will be used in the DCHC MPO until the funds are exhausted.  Currently, JARC-related activities  can be funded through the FTA Section 5307 grant.</a:t>
            </a:r>
            <a:endParaRPr lang="en-US" sz="1400" dirty="0">
              <a:solidFill>
                <a:schemeClr val="bg2">
                  <a:lumMod val="25000"/>
                </a:schemeClr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8810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Freedom Grant (FTA 5317)*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981200"/>
            <a:ext cx="3367301" cy="24384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/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Content Placeholder 9"/>
          <p:cNvSpPr>
            <a:spLocks noGrp="1"/>
          </p:cNvSpPr>
          <p:nvPr>
            <p:ph sz="quarter" idx="1"/>
          </p:nvPr>
        </p:nvSpPr>
        <p:spPr>
          <a:xfrm>
            <a:off x="3962400" y="1828800"/>
            <a:ext cx="5029200" cy="2630424"/>
          </a:xfrm>
        </p:spPr>
        <p:txBody>
          <a:bodyPr>
            <a:normAutofit/>
          </a:bodyPr>
          <a:lstStyle/>
          <a:p>
            <a:pPr eaLnBrk="1" hangingPunct="1">
              <a:lnSpc>
                <a:spcPct val="124000"/>
              </a:lnSpc>
              <a:defRPr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Aims to reduce barriers to transportation services and expand the mobility of persons with disabilities beyond the requirements of the Americans with Disabilities Act (ADA) of 1990. 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84502" y="4267200"/>
            <a:ext cx="5007097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sz="2000" u="sng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Goals:</a:t>
            </a:r>
          </a:p>
          <a:p>
            <a:pPr marL="342900" indent="-342900">
              <a:lnSpc>
                <a:spcPct val="120000"/>
              </a:lnSpc>
              <a:buClr>
                <a:schemeClr val="accent1">
                  <a:lumMod val="75000"/>
                </a:schemeClr>
              </a:buClr>
              <a:buFont typeface="+mj-lt"/>
              <a:buAutoNum type="arabicPeriod"/>
              <a:defRPr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Increase integration of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persons with disabilities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into the workforce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.</a:t>
            </a:r>
          </a:p>
          <a:p>
            <a:pPr marL="342900" indent="-342900">
              <a:lnSpc>
                <a:spcPct val="60000"/>
              </a:lnSpc>
              <a:buClr>
                <a:schemeClr val="accent1">
                  <a:lumMod val="75000"/>
                </a:schemeClr>
              </a:buClr>
              <a:buFont typeface="+mj-lt"/>
              <a:buAutoNum type="arabicPeriod"/>
              <a:defRPr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  <a:p>
            <a:pPr marL="342900" indent="-342900">
              <a:lnSpc>
                <a:spcPct val="120000"/>
              </a:lnSpc>
              <a:buClr>
                <a:schemeClr val="accent1">
                  <a:lumMod val="75000"/>
                </a:schemeClr>
              </a:buClr>
              <a:buFont typeface="+mj-lt"/>
              <a:buAutoNum type="arabicPeriod"/>
              <a:defRPr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Expand mobility options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.</a:t>
            </a:r>
          </a:p>
          <a:p>
            <a:pPr marL="342900" indent="-342900">
              <a:lnSpc>
                <a:spcPct val="60000"/>
              </a:lnSpc>
              <a:buClr>
                <a:schemeClr val="accent1">
                  <a:lumMod val="75000"/>
                </a:schemeClr>
              </a:buClr>
              <a:buFont typeface="+mj-lt"/>
              <a:buAutoNum type="arabicPeriod"/>
              <a:defRPr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  <a:p>
            <a:pPr marL="342900" indent="-342900">
              <a:lnSpc>
                <a:spcPct val="120000"/>
              </a:lnSpc>
              <a:buClr>
                <a:schemeClr val="accent1">
                  <a:lumMod val="75000"/>
                </a:schemeClr>
              </a:buClr>
              <a:buFont typeface="+mj-lt"/>
              <a:buAutoNum type="arabicPeriod"/>
              <a:defRPr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Increase full participation in society.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4746" y="4572000"/>
            <a:ext cx="336730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  <a:latin typeface="Candara" panose="020E0502030303020204" pitchFamily="34" charset="0"/>
              </a:rPr>
              <a:t>* With the new federal transportation legislation MAP-21, FTA repealed the New Freedom grant. New Freedom 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Candara" panose="020E0502030303020204" pitchFamily="34" charset="0"/>
              </a:rPr>
              <a:t>funds will be used in the DCHC MPO until the funds are exhausted.  </a:t>
            </a:r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  <a:latin typeface="Candara" panose="020E0502030303020204" pitchFamily="34" charset="0"/>
              </a:rPr>
              <a:t>Currently, New Freedom-related activities have been incorporated into the FTA Section 5310 grant.</a:t>
            </a:r>
            <a:endParaRPr lang="en-US" sz="1400" dirty="0">
              <a:solidFill>
                <a:schemeClr val="bg2">
                  <a:lumMod val="25000"/>
                </a:schemeClr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7890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5310 Grant: Seniors &amp; Individuals w/ Disabilities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38400" y="1760654"/>
            <a:ext cx="6477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1"/>
              </a:buClr>
              <a:buSzPct val="115000"/>
              <a:buFont typeface="Wingdings" panose="05000000000000000000" pitchFamily="2" charset="2"/>
              <a:buChar char="§"/>
              <a:defRPr/>
            </a:pP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Aims to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improve mobility for seniors and individuals with 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disabilities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by removing barriers to transportation services and expanding the transportation mobility options available.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600" y="3810000"/>
            <a:ext cx="8991600" cy="230832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en-US" sz="2000" u="sng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  <a:cs typeface="Arial" charset="0"/>
              </a:rPr>
              <a:t>Goals:</a:t>
            </a:r>
          </a:p>
          <a:p>
            <a:pPr marL="457200" indent="-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Font typeface="+mj-lt"/>
              <a:buAutoNum type="arabicPeriod"/>
              <a:defRPr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  <a:cs typeface="Arial" charset="0"/>
              </a:rPr>
              <a:t>Increase public transit projects planned, designed, and carried out for 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  <a:cs typeface="Arial" charset="0"/>
              </a:rPr>
              <a:t>                   seniors or persons with disabilities.</a:t>
            </a:r>
            <a:endParaRPr lang="en-US" sz="2000" dirty="0">
              <a:solidFill>
                <a:schemeClr val="tx2">
                  <a:lumMod val="75000"/>
                </a:schemeClr>
              </a:solidFill>
              <a:latin typeface="Candara" panose="020E0502030303020204" pitchFamily="34" charset="0"/>
              <a:cs typeface="Arial" charset="0"/>
            </a:endParaRPr>
          </a:p>
          <a:p>
            <a:pPr marL="457200" indent="-457200" fontAlgn="base">
              <a:lnSpc>
                <a:spcPct val="60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Font typeface="+mj-lt"/>
              <a:buAutoNum type="arabicPeriod"/>
              <a:defRPr/>
            </a:pPr>
            <a:endParaRPr lang="en-US" sz="2000" dirty="0">
              <a:solidFill>
                <a:prstClr val="black">
                  <a:lumMod val="95000"/>
                  <a:lumOff val="5000"/>
                </a:prstClr>
              </a:solidFill>
              <a:latin typeface="Candara" panose="020E0502030303020204" pitchFamily="34" charset="0"/>
              <a:cs typeface="Arial" charset="0"/>
            </a:endParaRPr>
          </a:p>
          <a:p>
            <a:pPr marL="457200" indent="-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Font typeface="+mj-lt"/>
              <a:buAutoNum type="arabicPeriod"/>
              <a:defRPr/>
            </a:pP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  <a:cs typeface="Arial" charset="0"/>
              </a:rPr>
              <a:t>Improve access to fixed-route services and decrease reliance on paratransit.</a:t>
            </a:r>
          </a:p>
          <a:p>
            <a:pPr marL="457200" indent="-457200" fontAlgn="base">
              <a:lnSpc>
                <a:spcPct val="60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Font typeface="+mj-lt"/>
              <a:buAutoNum type="arabicPeriod"/>
              <a:defRPr/>
            </a:pPr>
            <a:endParaRPr lang="en-US" sz="2000" dirty="0" smtClean="0">
              <a:solidFill>
                <a:prstClr val="black">
                  <a:lumMod val="95000"/>
                  <a:lumOff val="5000"/>
                </a:prstClr>
              </a:solidFill>
              <a:latin typeface="Candara" panose="020E0502030303020204" pitchFamily="34" charset="0"/>
              <a:cs typeface="Arial" charset="0"/>
            </a:endParaRPr>
          </a:p>
          <a:p>
            <a:pPr marL="457200" indent="-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Font typeface="+mj-lt"/>
              <a:buAutoNum type="arabicPeriod"/>
              <a:defRPr/>
            </a:pP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  <a:cs typeface="Arial" charset="0"/>
              </a:rPr>
              <a:t>Provide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  <a:cs typeface="Arial" charset="0"/>
              </a:rPr>
              <a:t>alternatives to public transit.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38" y="1752600"/>
            <a:ext cx="1447800" cy="19551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/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TextBox 5"/>
          <p:cNvSpPr txBox="1"/>
          <p:nvPr/>
        </p:nvSpPr>
        <p:spPr>
          <a:xfrm>
            <a:off x="457200" y="6182380"/>
            <a:ext cx="845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  <a:latin typeface="Candara" panose="020E0502030303020204" pitchFamily="34" charset="0"/>
              </a:rPr>
              <a:t>* With the new federal transportation legislation MAP-21, FTA has revised the 5310 grant. Currently, the 5310 grant incorporates activities once covered under the New Freedom (5317) grant.</a:t>
            </a:r>
            <a:endParaRPr lang="en-US" sz="1400" dirty="0">
              <a:solidFill>
                <a:schemeClr val="bg2">
                  <a:lumMod val="25000"/>
                </a:schemeClr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650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rid">
  <a:themeElements>
    <a:clrScheme name="Composite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Grid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Grid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Grid</Template>
  <TotalTime>9237</TotalTime>
  <Words>2222</Words>
  <Application>Microsoft Office PowerPoint</Application>
  <PresentationFormat>On-screen Show (4:3)</PresentationFormat>
  <Paragraphs>537</Paragraphs>
  <Slides>29</Slides>
  <Notes>12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Grid</vt:lpstr>
      <vt:lpstr>Human Service Transportation       2008-2014</vt:lpstr>
      <vt:lpstr>Presentation Overview</vt:lpstr>
      <vt:lpstr>Introduction to Human Services Transit</vt:lpstr>
      <vt:lpstr>PowerPoint Presentation</vt:lpstr>
      <vt:lpstr>PowerPoint Presentation</vt:lpstr>
      <vt:lpstr>FTA Human Services Grants</vt:lpstr>
      <vt:lpstr>Job Access Reverse Commute  (JARC 5316 Grant)*</vt:lpstr>
      <vt:lpstr>New Freedom Grant (FTA 5317)*</vt:lpstr>
      <vt:lpstr>5310 Grant: Seniors &amp; Individuals w/ Disabilities</vt:lpstr>
      <vt:lpstr>Grant Project Performance</vt:lpstr>
      <vt:lpstr>PowerPoint Presentation</vt:lpstr>
      <vt:lpstr>PowerPoint Presentation</vt:lpstr>
      <vt:lpstr>PowerPoint Presentation</vt:lpstr>
      <vt:lpstr>JARC – Regional Impact 2008-14</vt:lpstr>
      <vt:lpstr>New Freedom – Regional Impact                      2008-14</vt:lpstr>
      <vt:lpstr>The 5310 Grant – Regional Impact</vt:lpstr>
      <vt:lpstr>FEDERAL SHARE Grant Totals  By Sub-recipient</vt:lpstr>
      <vt:lpstr>Performance Metrics</vt:lpstr>
      <vt:lpstr>Grant Projects on the Ground</vt:lpstr>
      <vt:lpstr>MPO human services Projects</vt:lpstr>
      <vt:lpstr>Persons w/ Disabilities focused Projects </vt:lpstr>
      <vt:lpstr>Partnerships &amp;  Coordination Projects* </vt:lpstr>
      <vt:lpstr>GoTriangle Regional Call Center</vt:lpstr>
      <vt:lpstr>Senior focused Projects</vt:lpstr>
      <vt:lpstr>Bull City Golden riders education &amp; Accomplishments</vt:lpstr>
      <vt:lpstr>Employment Related Projects </vt:lpstr>
      <vt:lpstr>DATA Route 15 – Brier Creek</vt:lpstr>
      <vt:lpstr>Chapel hill transit – ns &amp; G routes</vt:lpstr>
      <vt:lpstr>Questions?</vt:lpstr>
    </vt:vector>
  </TitlesOfParts>
  <Company>City of Durham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Taylor-Lewis, Sherry</dc:creator>
  <cp:lastModifiedBy>Eve Barkley</cp:lastModifiedBy>
  <cp:revision>257</cp:revision>
  <cp:lastPrinted>2014-12-10T19:49:58Z</cp:lastPrinted>
  <dcterms:created xsi:type="dcterms:W3CDTF">2014-08-12T13:39:52Z</dcterms:created>
  <dcterms:modified xsi:type="dcterms:W3CDTF">2014-12-11T15:05:55Z</dcterms:modified>
</cp:coreProperties>
</file>